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57"/>
  </p:notesMasterIdLst>
  <p:sldIdLst>
    <p:sldId id="265" r:id="rId2"/>
    <p:sldId id="341" r:id="rId3"/>
    <p:sldId id="333" r:id="rId4"/>
    <p:sldId id="331" r:id="rId5"/>
    <p:sldId id="352" r:id="rId6"/>
    <p:sldId id="266" r:id="rId7"/>
    <p:sldId id="348" r:id="rId8"/>
    <p:sldId id="321" r:id="rId9"/>
    <p:sldId id="354" r:id="rId10"/>
    <p:sldId id="307" r:id="rId11"/>
    <p:sldId id="259" r:id="rId12"/>
    <p:sldId id="323" r:id="rId13"/>
    <p:sldId id="325" r:id="rId14"/>
    <p:sldId id="283" r:id="rId15"/>
    <p:sldId id="316" r:id="rId16"/>
    <p:sldId id="284" r:id="rId17"/>
    <p:sldId id="269" r:id="rId18"/>
    <p:sldId id="353" r:id="rId19"/>
    <p:sldId id="322" r:id="rId20"/>
    <p:sldId id="264" r:id="rId21"/>
    <p:sldId id="349" r:id="rId22"/>
    <p:sldId id="317" r:id="rId23"/>
    <p:sldId id="339" r:id="rId24"/>
    <p:sldId id="351" r:id="rId25"/>
    <p:sldId id="271" r:id="rId26"/>
    <p:sldId id="267" r:id="rId27"/>
    <p:sldId id="337" r:id="rId28"/>
    <p:sldId id="318" r:id="rId29"/>
    <p:sldId id="345" r:id="rId30"/>
    <p:sldId id="270" r:id="rId31"/>
    <p:sldId id="326" r:id="rId32"/>
    <p:sldId id="347" r:id="rId33"/>
    <p:sldId id="275" r:id="rId34"/>
    <p:sldId id="308" r:id="rId35"/>
    <p:sldId id="343" r:id="rId36"/>
    <p:sldId id="320" r:id="rId37"/>
    <p:sldId id="357" r:id="rId38"/>
    <p:sldId id="334" r:id="rId39"/>
    <p:sldId id="338" r:id="rId40"/>
    <p:sldId id="268" r:id="rId41"/>
    <p:sldId id="335" r:id="rId42"/>
    <p:sldId id="344" r:id="rId43"/>
    <p:sldId id="324" r:id="rId44"/>
    <p:sldId id="355" r:id="rId45"/>
    <p:sldId id="330" r:id="rId46"/>
    <p:sldId id="350" r:id="rId47"/>
    <p:sldId id="313" r:id="rId48"/>
    <p:sldId id="262" r:id="rId49"/>
    <p:sldId id="356" r:id="rId50"/>
    <p:sldId id="272" r:id="rId51"/>
    <p:sldId id="277" r:id="rId52"/>
    <p:sldId id="340" r:id="rId53"/>
    <p:sldId id="310" r:id="rId54"/>
    <p:sldId id="276" r:id="rId55"/>
    <p:sldId id="346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6D00DD-7FD8-469E-9557-59FFBA93E54B}">
          <p14:sldIdLst>
            <p14:sldId id="265"/>
            <p14:sldId id="341"/>
            <p14:sldId id="333"/>
            <p14:sldId id="331"/>
            <p14:sldId id="352"/>
            <p14:sldId id="266"/>
            <p14:sldId id="348"/>
            <p14:sldId id="321"/>
            <p14:sldId id="354"/>
            <p14:sldId id="307"/>
            <p14:sldId id="259"/>
            <p14:sldId id="323"/>
            <p14:sldId id="325"/>
            <p14:sldId id="283"/>
            <p14:sldId id="316"/>
            <p14:sldId id="284"/>
            <p14:sldId id="269"/>
            <p14:sldId id="353"/>
            <p14:sldId id="322"/>
            <p14:sldId id="264"/>
            <p14:sldId id="349"/>
            <p14:sldId id="317"/>
            <p14:sldId id="339"/>
            <p14:sldId id="351"/>
            <p14:sldId id="271"/>
            <p14:sldId id="267"/>
            <p14:sldId id="337"/>
            <p14:sldId id="318"/>
            <p14:sldId id="345"/>
            <p14:sldId id="270"/>
            <p14:sldId id="326"/>
            <p14:sldId id="347"/>
            <p14:sldId id="275"/>
            <p14:sldId id="308"/>
            <p14:sldId id="343"/>
            <p14:sldId id="320"/>
            <p14:sldId id="357"/>
            <p14:sldId id="334"/>
            <p14:sldId id="338"/>
            <p14:sldId id="268"/>
            <p14:sldId id="335"/>
            <p14:sldId id="344"/>
            <p14:sldId id="324"/>
            <p14:sldId id="355"/>
            <p14:sldId id="330"/>
            <p14:sldId id="350"/>
            <p14:sldId id="313"/>
            <p14:sldId id="262"/>
            <p14:sldId id="356"/>
            <p14:sldId id="272"/>
            <p14:sldId id="277"/>
            <p14:sldId id="340"/>
            <p14:sldId id="310"/>
            <p14:sldId id="276"/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80" d="100"/>
          <a:sy n="80" d="100"/>
        </p:scale>
        <p:origin x="-41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EFC47F-9C22-427D-80D2-F69FB946576D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77A867-6F6C-4A4B-B641-A064A60C1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5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Color = ‘Clarity’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7A867-6F6C-4A4B-B641-A064A60C1F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7A867-6F6C-4A4B-B641-A064A60C1F7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 is easier to make the certificates if they are alphabetized by last name. But we hand out the certificates</a:t>
            </a:r>
            <a:r>
              <a:rPr lang="en-US" baseline="0" smtClean="0"/>
              <a:t> grouped by State.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7A867-6F6C-4A4B-B641-A064A60C1F7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750D9-5127-4A0C-9399-3414939CB5CF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3C587-2C6D-4232-B526-E0A8512BA93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1B14-B9A8-4CD4-8864-B69000D56255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71EAA-54BE-4FA9-97E9-71411FCC263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1B14-B9A8-4CD4-8864-B69000D56255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71EAA-54BE-4FA9-97E9-71411FCC263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0B565-68D3-4B41-8E68-A6E8351F3A1D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35086-D203-4B01-8A34-B434D840398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F3FE-7D7C-4FCF-8F19-1B4987038D89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881EE-FBF8-4285-B8C9-E7671FD18A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EFE24-9FCE-4DCF-B8A6-770D0C6B2A68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12307-B207-4939-B2B3-D6CF5D36315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F9F06-764C-40A2-9EB5-0460D920EF3B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7DDAD-6A26-4F6D-8160-840C16716C2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49E8E-0C87-49AC-AEF7-A01F3D49594D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473A4-B7D9-46FF-A347-947C7DD26B6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1B14-B9A8-4CD4-8864-B69000D56255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71EAA-54BE-4FA9-97E9-71411FCC263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287D4-7D3E-4168-B68F-5D4E07FDB6D2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EFC2-A292-46BB-BE27-FDF8A48E184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75E9D-D2E7-4168-B4AC-44B540E1B9AE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B943F-DA44-4AEC-9390-CF209DF177A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F1B14-B9A8-4CD4-8864-B69000D56255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8/11/2016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0371EAA-54BE-4FA9-97E9-71411FCC263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5358" y="2581274"/>
            <a:ext cx="2653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KAYLA AVERY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53952" y="3352800"/>
            <a:ext cx="66361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NUREG-1556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, Volume </a:t>
            </a: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7 – R&amp;D LIMITED SCOPE working 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105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2432" y="2581274"/>
            <a:ext cx="3479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VANESSA DANESE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00274" y="3352800"/>
            <a:ext cx="35435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georgia IMPEP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39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6063" y="2581274"/>
            <a:ext cx="4031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ROBERT DANSEREAU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10547" y="3166049"/>
            <a:ext cx="45229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Nureg-1556 Series STEERING COMMITTEE</a:t>
            </a: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35.1000 working groups</a:t>
            </a: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042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3367" y="2581274"/>
            <a:ext cx="2497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VICTOR DIAZ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96284" y="3352800"/>
            <a:ext cx="49515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35.1000 microsphere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857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0453" y="2581274"/>
            <a:ext cx="3703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SHERRIE FLAHERTY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7992" y="3352800"/>
            <a:ext cx="47281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tennessee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60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7735" y="2581274"/>
            <a:ext cx="3108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EARL FORDHAM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39155" y="3352800"/>
            <a:ext cx="46657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STANDING COMMITTEE ON COMPATIBILITY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147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291" y="2581274"/>
            <a:ext cx="3487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GWYN GALLOWAY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56256" y="3352800"/>
            <a:ext cx="38314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Part 35 working 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594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8805" y="2581274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BRIAN GORETZKI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56255" y="3352800"/>
            <a:ext cx="38314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latin typeface="Corbel"/>
              </a:rPr>
              <a:t>CYBER SECURITY working group</a:t>
            </a: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nebraska impep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784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5417" y="2581274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CHARLENE GRAHAM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4122" y="3352800"/>
            <a:ext cx="655576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NUREG-1556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, Volume </a:t>
            </a: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13 – RADIOPHARMACY working 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522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8704" y="2581274"/>
            <a:ext cx="3786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JENNIFER GRANGER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56259" y="3352800"/>
            <a:ext cx="38314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Pre-licensing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364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6380" y="2581274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PHIL GRIFFIN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4117" y="3352800"/>
            <a:ext cx="69958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35.1000 radioactive seed localization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noProof="0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719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067" y="2581274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LEO BAKERSMITH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21508" y="3352800"/>
            <a:ext cx="39010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california impep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185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7815" y="2581274"/>
            <a:ext cx="3448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ANINE GRUMBLES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29405" y="3352800"/>
            <a:ext cx="58852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latin typeface="Corbel"/>
              </a:rPr>
              <a:t>NUREG-1556</a:t>
            </a:r>
            <a:r>
              <a:rPr lang="fr-FR" cap="all">
                <a:latin typeface="Corbel"/>
              </a:rPr>
              <a:t>, Volume </a:t>
            </a:r>
            <a:r>
              <a:rPr lang="fr-FR" cap="all" smtClean="0">
                <a:latin typeface="Corbel"/>
              </a:rPr>
              <a:t>6 – IRRADIATOR working group</a:t>
            </a: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louisiana IMPEP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169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3744" y="2581274"/>
            <a:ext cx="3956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ANDREW HALLORAN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34963" y="3352800"/>
            <a:ext cx="62740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latin typeface="Corbel"/>
              </a:rPr>
              <a:t>Germanium-68/gallium-68 generator working 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733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7644" y="2581274"/>
            <a:ext cx="2568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DAVID HOWE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9489" y="3352800"/>
            <a:ext cx="46050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Lousiana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noProof="0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527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383" y="2581274"/>
            <a:ext cx="328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ALAN JACOBSON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71276" y="3352800"/>
            <a:ext cx="6801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Steering committee—Pre-licensing working group</a:t>
            </a: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Steering committee—category 3 sources working group</a:t>
            </a: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883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1283" y="2581274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STEPHEN JAMES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13339" y="3352800"/>
            <a:ext cx="431733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37 working group</a:t>
            </a: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License verification working 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181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0434" y="2581274"/>
            <a:ext cx="2583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JASON KELLY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9434" y="3166049"/>
            <a:ext cx="766325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california impep </a:t>
            </a:r>
          </a:p>
          <a:p>
            <a:pPr lvl="0" algn="ctr">
              <a:defRPr/>
            </a:pPr>
            <a:r>
              <a:rPr lang="fr-FR" cap="all" smtClean="0">
                <a:latin typeface="Corbel"/>
              </a:rPr>
              <a:t>NUREG-1556, Volume 17 – SPECIAL NUCLEAR MATERIAL working group</a:t>
            </a:r>
          </a:p>
          <a:p>
            <a:pPr lvl="0" algn="ctr">
              <a:defRPr/>
            </a:pPr>
            <a:r>
              <a:rPr lang="fr-FR" cap="all" smtClean="0">
                <a:latin typeface="Corbel"/>
              </a:rPr>
              <a:t>10 cfr 35.1000 generators working group</a:t>
            </a:r>
            <a:endParaRPr lang="en-US" cap="all" smtClean="0"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028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8371" y="2581274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PHILIP KERN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91515" y="3352800"/>
            <a:ext cx="616098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NUREG-1556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, Volume </a:t>
            </a: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11 – BROAD SCOPE working 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633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1859" y="2581274"/>
            <a:ext cx="2640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TYLER KRUSE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97660" y="3352800"/>
            <a:ext cx="35488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arizona impep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</a:t>
            </a: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 23, 2016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822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402" y="2581274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JEFF KULP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58122" y="3352800"/>
            <a:ext cx="48278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37 implementation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noProof="0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51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1403" y="2581274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ANGELA LEEK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28598" y="3352800"/>
            <a:ext cx="508697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rhode island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</a:t>
            </a: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 23, 2016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96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4083" y="2581274"/>
            <a:ext cx="2836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CINDY BECKER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80739" y="3352800"/>
            <a:ext cx="518270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north dakota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812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9514" y="2581274"/>
            <a:ext cx="2504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STEVE MACK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21113" y="3352800"/>
            <a:ext cx="630179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NUREG-1556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, Volume </a:t>
            </a: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14 – WELL LOGGING working group</a:t>
            </a: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Pre-licensing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951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5139" y="2581274"/>
            <a:ext cx="3193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MATT MCKINLEY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87800" y="3352800"/>
            <a:ext cx="47685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california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</a:t>
            </a: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29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4867" y="2581274"/>
            <a:ext cx="285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JAYSON MOAK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3621" y="3352800"/>
            <a:ext cx="74569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latin typeface="Corbel"/>
              </a:rPr>
              <a:t>NUREG-1556</a:t>
            </a:r>
            <a:r>
              <a:rPr lang="fr-FR" cap="all">
                <a:latin typeface="Corbel"/>
              </a:rPr>
              <a:t>, Volume </a:t>
            </a:r>
            <a:r>
              <a:rPr lang="fr-FR" cap="all" smtClean="0">
                <a:latin typeface="Corbel"/>
              </a:rPr>
              <a:t>5 </a:t>
            </a:r>
            <a:r>
              <a:rPr lang="fr-FR" cap="all">
                <a:latin typeface="Corbel"/>
              </a:rPr>
              <a:t>– </a:t>
            </a:r>
            <a:r>
              <a:rPr lang="fr-FR" cap="all" smtClean="0">
                <a:latin typeface="Corbel"/>
              </a:rPr>
              <a:t>self-shielded IRRADIATOR </a:t>
            </a:r>
            <a:r>
              <a:rPr lang="fr-FR" cap="all">
                <a:latin typeface="Corbel"/>
              </a:rPr>
              <a:t>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</a:t>
            </a: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815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8154" y="2438400"/>
            <a:ext cx="3087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JENNIFER OPILA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96908" y="3200400"/>
            <a:ext cx="535018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PART 61 STEERING COMMITTEE</a:t>
            </a: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STANDING COMMITTEE ON COMPATIBILITY / MD 5.9</a:t>
            </a: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- utah</a:t>
            </a: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963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7324" y="2581274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RONALD PARSONS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04381" y="3352800"/>
            <a:ext cx="37353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kentucky IMPEP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415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8604" y="2581274"/>
            <a:ext cx="244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JAMES PATE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9790" y="3352800"/>
            <a:ext cx="38045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tennessee IMPEP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</a:t>
            </a: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108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2185" y="2581274"/>
            <a:ext cx="311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MARK PAULSON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72105" y="3352800"/>
            <a:ext cx="47999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35.1000 generator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598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6922" y="2581274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ERIC PERRY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14329" y="3165214"/>
            <a:ext cx="587725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smtClean="0">
              <a:latin typeface="Corbel" panose="020B0503020204020204" pitchFamily="34" charset="0"/>
            </a:endParaRPr>
          </a:p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35.1000 gamma stereotactic working 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789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8884" y="2581274"/>
            <a:ext cx="242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JACK PRIEST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35845" y="3352800"/>
            <a:ext cx="447250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arizona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723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2656" y="2581274"/>
            <a:ext cx="4378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SANTIAGO RODRIGUEZ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5751" y="3352800"/>
            <a:ext cx="703269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pennsylvania, massachusetts</a:t>
            </a: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and nevada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072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4965" y="258127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KAREN BECKLEY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45806" y="3352800"/>
            <a:ext cx="46525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nebraska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167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5095" y="2581274"/>
            <a:ext cx="2713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DAN SAMSON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</a:t>
            </a:r>
            <a:r>
              <a:rPr kumimoji="0" lang="en-US" sz="12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0074" y="3352800"/>
            <a:ext cx="52038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NUREG-1556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, Volume </a:t>
            </a: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12 – M&amp;D working 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noProof="0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577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2745" y="2581274"/>
            <a:ext cx="275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BETH SCHILKE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90440" y="3352800"/>
            <a:ext cx="41633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rhode island impep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317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222" y="2581274"/>
            <a:ext cx="2881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PAUL SCHMIDT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41807" y="3352800"/>
            <a:ext cx="606057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illinois and arkansas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38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5855" y="2581274"/>
            <a:ext cx="283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STEVE SEEGER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Flaherty, 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70748" y="3352800"/>
            <a:ext cx="380264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maryland IMPEP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659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6057" y="2581274"/>
            <a:ext cx="347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DWIGHT SHEARER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Flaherty, 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04412" y="3352800"/>
            <a:ext cx="37353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kentucky IMPEP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619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2403" y="2581274"/>
            <a:ext cx="2899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DEBRA SHULTS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8936" y="3352800"/>
            <a:ext cx="472629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maryland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283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8001" y="2581274"/>
            <a:ext cx="2608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CALEB SMITH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34963" y="3352800"/>
            <a:ext cx="62740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latin typeface="Corbel"/>
              </a:rPr>
              <a:t>Germanium-68/gallium-68 generator working 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6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4470" y="2581274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NANCY STANLEY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9796" y="3352800"/>
            <a:ext cx="38045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TEAM MEMBER – tennessee IMPEP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noProof="0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434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6725" y="2581274"/>
            <a:ext cx="2290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DEBRA VAIL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14329" y="3165214"/>
            <a:ext cx="587725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smtClean="0">
              <a:latin typeface="Corbel" panose="020B0503020204020204" pitchFamily="34" charset="0"/>
            </a:endParaRPr>
          </a:p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35.1000 gamma stereotactic working 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30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2535" y="2581274"/>
            <a:ext cx="291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KARL VON AHN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82819" y="3165214"/>
            <a:ext cx="634026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NUREG-1556, VOLUME 21 – ACCELERATORS WORKING GROUP</a:t>
            </a: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35.1000 generators working 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033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5330" y="2581274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LOUIS BRAYBOY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56259" y="3352800"/>
            <a:ext cx="38314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Pre-licensing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752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7748" y="2581274"/>
            <a:ext cx="3008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JUDEE WALDEN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70692" y="3352800"/>
            <a:ext cx="68026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NUREG-1556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, Volume </a:t>
            </a: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18 – SERVICE PROVIDERS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76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6295" y="2581274"/>
            <a:ext cx="285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DAVID WALTER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94330" y="3352800"/>
            <a:ext cx="45553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Management review board – georgia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488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0396" y="2581274"/>
            <a:ext cx="2623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HANS WEGER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56255" y="3352800"/>
            <a:ext cx="38314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PART 61 working 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402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6248" y="2581274"/>
            <a:ext cx="283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MIKE WELLING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20272" y="3352800"/>
            <a:ext cx="45035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Configuration control board – NSTS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noProof="0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32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0950" y="2581274"/>
            <a:ext cx="2782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MARK YEAGER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56255" y="3352800"/>
            <a:ext cx="38314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Part 61 working 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930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38200"/>
            <a:ext cx="22300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Kayla Avery-AR</a:t>
            </a:r>
          </a:p>
          <a:p>
            <a:r>
              <a:rPr lang="en-US" smtClean="0"/>
              <a:t>Leo Bakersmith-FL</a:t>
            </a:r>
          </a:p>
          <a:p>
            <a:r>
              <a:rPr lang="en-US" smtClean="0"/>
              <a:t>Cindy Becker-FL</a:t>
            </a:r>
          </a:p>
          <a:p>
            <a:r>
              <a:rPr lang="en-US" smtClean="0"/>
              <a:t>Karen Beckley-NV</a:t>
            </a:r>
          </a:p>
          <a:p>
            <a:r>
              <a:rPr lang="en-US" smtClean="0"/>
              <a:t>Mary Burkhart-IL</a:t>
            </a:r>
          </a:p>
          <a:p>
            <a:r>
              <a:rPr lang="en-US" smtClean="0"/>
              <a:t>Lee Cox-NC</a:t>
            </a:r>
          </a:p>
          <a:p>
            <a:r>
              <a:rPr lang="en-US" smtClean="0"/>
              <a:t>Elaine Crescenzi-PA</a:t>
            </a:r>
          </a:p>
          <a:p>
            <a:r>
              <a:rPr lang="en-US" smtClean="0"/>
              <a:t>Robert Custodio-CA</a:t>
            </a:r>
          </a:p>
          <a:p>
            <a:r>
              <a:rPr lang="en-US" smtClean="0"/>
              <a:t>Vanessa Denese-TX</a:t>
            </a:r>
          </a:p>
          <a:p>
            <a:r>
              <a:rPr lang="en-US" smtClean="0"/>
              <a:t>Bob Dansereau-NY</a:t>
            </a:r>
          </a:p>
          <a:p>
            <a:r>
              <a:rPr lang="en-US" smtClean="0"/>
              <a:t>Victor Diaz-NM</a:t>
            </a:r>
          </a:p>
          <a:p>
            <a:r>
              <a:rPr lang="en-US" smtClean="0"/>
              <a:t>Sherrie Flaherty-MN</a:t>
            </a:r>
          </a:p>
          <a:p>
            <a:r>
              <a:rPr lang="en-US" smtClean="0"/>
              <a:t>Earl Fordham-WA</a:t>
            </a:r>
          </a:p>
          <a:p>
            <a:r>
              <a:rPr lang="en-US" smtClean="0"/>
              <a:t>Gwyn Galloway-UT</a:t>
            </a:r>
          </a:p>
          <a:p>
            <a:r>
              <a:rPr lang="en-US" smtClean="0"/>
              <a:t>Brian Goretski-AZ</a:t>
            </a:r>
          </a:p>
          <a:p>
            <a:r>
              <a:rPr lang="en-US" smtClean="0"/>
              <a:t>Charlene Graham-OH</a:t>
            </a:r>
          </a:p>
          <a:p>
            <a:r>
              <a:rPr lang="en-US" smtClean="0"/>
              <a:t>Jennifer Granger-CA</a:t>
            </a:r>
          </a:p>
          <a:p>
            <a:r>
              <a:rPr lang="en-US" smtClean="0"/>
              <a:t>Phil Griffin-UT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838200"/>
            <a:ext cx="223016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Anine Grumbles-WA</a:t>
            </a:r>
          </a:p>
          <a:p>
            <a:r>
              <a:rPr lang="en-US"/>
              <a:t>Andrew Halloran-WA</a:t>
            </a:r>
          </a:p>
          <a:p>
            <a:r>
              <a:rPr lang="en-US" smtClean="0"/>
              <a:t>David </a:t>
            </a:r>
            <a:r>
              <a:rPr lang="en-US"/>
              <a:t>Howe-OR</a:t>
            </a:r>
          </a:p>
          <a:p>
            <a:r>
              <a:rPr lang="en-US"/>
              <a:t>Alan Jacobson-MD</a:t>
            </a:r>
          </a:p>
          <a:p>
            <a:r>
              <a:rPr lang="en-US"/>
              <a:t>Stephen James-OH</a:t>
            </a:r>
          </a:p>
          <a:p>
            <a:r>
              <a:rPr lang="en-US" smtClean="0"/>
              <a:t>Jason </a:t>
            </a:r>
            <a:r>
              <a:rPr lang="en-US"/>
              <a:t>Kelly-TX</a:t>
            </a:r>
          </a:p>
          <a:p>
            <a:r>
              <a:rPr lang="en-US" smtClean="0"/>
              <a:t>Philip Kern-AZ</a:t>
            </a:r>
          </a:p>
          <a:p>
            <a:r>
              <a:rPr lang="en-US" smtClean="0"/>
              <a:t>Tyler Kruse-MN</a:t>
            </a:r>
          </a:p>
          <a:p>
            <a:r>
              <a:rPr lang="en-US" smtClean="0"/>
              <a:t>Jeff Kulp-WA</a:t>
            </a:r>
          </a:p>
          <a:p>
            <a:r>
              <a:rPr lang="en-US" smtClean="0"/>
              <a:t>Angela Leek-IA</a:t>
            </a:r>
          </a:p>
          <a:p>
            <a:r>
              <a:rPr lang="en-US" smtClean="0"/>
              <a:t>Steve Mack-AR</a:t>
            </a:r>
          </a:p>
          <a:p>
            <a:r>
              <a:rPr lang="en-US" smtClean="0"/>
              <a:t>Matt McKinley-KY</a:t>
            </a:r>
          </a:p>
          <a:p>
            <a:r>
              <a:rPr lang="en-US" smtClean="0"/>
              <a:t>Jayson Moak-MS</a:t>
            </a:r>
          </a:p>
          <a:p>
            <a:r>
              <a:rPr lang="en-US" smtClean="0"/>
              <a:t>Jen Opila-CO</a:t>
            </a:r>
          </a:p>
          <a:p>
            <a:r>
              <a:rPr lang="en-US" smtClean="0"/>
              <a:t>Ron Parsons-TN</a:t>
            </a:r>
          </a:p>
          <a:p>
            <a:r>
              <a:rPr lang="en-US" smtClean="0"/>
              <a:t>James Pate-LA</a:t>
            </a:r>
          </a:p>
          <a:p>
            <a:r>
              <a:rPr lang="en-US" smtClean="0"/>
              <a:t>Mark Paulson-WI</a:t>
            </a:r>
          </a:p>
          <a:p>
            <a:r>
              <a:rPr lang="en-US" smtClean="0"/>
              <a:t>Eric Perry-KY</a:t>
            </a:r>
          </a:p>
          <a:p>
            <a:r>
              <a:rPr lang="en-US" smtClean="0"/>
              <a:t>Jack Priest-MA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838200"/>
            <a:ext cx="246093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Santiago Rodriguez-NM</a:t>
            </a:r>
          </a:p>
          <a:p>
            <a:r>
              <a:rPr lang="en-US"/>
              <a:t>Dan Samson-NY</a:t>
            </a:r>
          </a:p>
          <a:p>
            <a:r>
              <a:rPr lang="en-US"/>
              <a:t>Beth </a:t>
            </a:r>
            <a:r>
              <a:rPr lang="en-US" smtClean="0"/>
              <a:t>Schilke-VA</a:t>
            </a:r>
            <a:endParaRPr lang="en-US"/>
          </a:p>
          <a:p>
            <a:r>
              <a:rPr lang="en-US"/>
              <a:t>Paul Schmidt-WI</a:t>
            </a:r>
          </a:p>
          <a:p>
            <a:r>
              <a:rPr lang="en-US" smtClean="0"/>
              <a:t>Steve Seeger-TN</a:t>
            </a:r>
            <a:endParaRPr lang="en-US"/>
          </a:p>
          <a:p>
            <a:r>
              <a:rPr lang="en-US"/>
              <a:t>Deb Shults-TN</a:t>
            </a:r>
          </a:p>
          <a:p>
            <a:r>
              <a:rPr lang="en-US"/>
              <a:t>Caleb Smith-NC</a:t>
            </a:r>
          </a:p>
          <a:p>
            <a:r>
              <a:rPr lang="en-US"/>
              <a:t>Nancy </a:t>
            </a:r>
            <a:r>
              <a:rPr lang="en-US" smtClean="0"/>
              <a:t>Stanley-NJ</a:t>
            </a:r>
          </a:p>
          <a:p>
            <a:r>
              <a:rPr lang="en-US" smtClean="0"/>
              <a:t>Debra Vail-CA</a:t>
            </a:r>
            <a:endParaRPr lang="en-US"/>
          </a:p>
          <a:p>
            <a:r>
              <a:rPr lang="en-US" smtClean="0"/>
              <a:t>Karl </a:t>
            </a:r>
            <a:r>
              <a:rPr lang="en-US"/>
              <a:t>Von Ahn-TX</a:t>
            </a:r>
          </a:p>
          <a:p>
            <a:r>
              <a:rPr lang="en-US" smtClean="0"/>
              <a:t>Judee Walden-KS</a:t>
            </a:r>
          </a:p>
          <a:p>
            <a:r>
              <a:rPr lang="en-US" smtClean="0"/>
              <a:t>David Walter-AL</a:t>
            </a:r>
          </a:p>
          <a:p>
            <a:r>
              <a:rPr lang="en-US" smtClean="0"/>
              <a:t>Hans Weger-TX</a:t>
            </a:r>
          </a:p>
          <a:p>
            <a:r>
              <a:rPr lang="en-US" smtClean="0"/>
              <a:t>Mike Welling-VA</a:t>
            </a:r>
          </a:p>
          <a:p>
            <a:r>
              <a:rPr lang="en-US" smtClean="0"/>
              <a:t>Mark Yeager-SC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04799"/>
            <a:ext cx="794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Use this list to sort printed certificates for distribution by State.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780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7089" y="2581274"/>
            <a:ext cx="3369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MARY BURKHART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12308" y="3352800"/>
            <a:ext cx="55193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NUREG-1556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, Volume </a:t>
            </a: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9 – MEDICAL working </a:t>
            </a:r>
            <a:r>
              <a:rPr lang="fr-FR" cap="all">
                <a:solidFill>
                  <a:srgbClr val="4F271C">
                    <a:shade val="50000"/>
                  </a:srgbClr>
                </a:solidFill>
                <a:latin typeface="Corbel"/>
              </a:rPr>
              <a:t>group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317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7065" y="2581274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LEE COX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85474" y="3352800"/>
            <a:ext cx="53730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Steering committee – part 37 implementation</a:t>
            </a:r>
            <a:endParaRPr lang="en-US" cap="all">
              <a:solidFill>
                <a:srgbClr val="4F271C">
                  <a:shade val="50000"/>
                </a:srgbClr>
              </a:solidFill>
              <a:latin typeface="Corbel"/>
            </a:endParaRP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394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4142" y="2581274"/>
            <a:ext cx="3595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ELAINE CRESCENZI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lang="en-US" sz="1200" smtClean="0">
                <a:solidFill>
                  <a:schemeClr val="tx1"/>
                </a:solidFill>
                <a:latin typeface="Corbel"/>
              </a:rPr>
              <a:t>Sherrie Flaherty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72105" y="3352800"/>
            <a:ext cx="47999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10 cfr 35.1000 generator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168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ighschool_border2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914400" y="990600"/>
            <a:ext cx="7315200" cy="30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1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ORGANIZATION OF AGREEMENT STATES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870267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42117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42117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2117"/>
                </a:solidFill>
                <a:effectLst/>
                <a:uLnTx/>
                <a:uFillTx/>
                <a:latin typeface="Corbel"/>
              </a:rPr>
              <a:t>Certificate of  Recognition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1981200"/>
            <a:ext cx="7315200" cy="304800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Corbel" panose="020B0503020204020204" pitchFamily="34" charset="0"/>
              </a:rPr>
              <a:t>is hereby presented to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5800" y="2581274"/>
            <a:ext cx="367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Corbel" panose="020B0503020204020204" pitchFamily="34" charset="0"/>
              </a:rPr>
              <a:t>ROBERT CUSTODIO</a:t>
            </a:r>
            <a:endParaRPr lang="en-US" sz="3200">
              <a:latin typeface="Corbel" panose="020B0503020204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81550"/>
            <a:ext cx="188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9"/>
          <p:cNvSpPr txBox="1">
            <a:spLocks/>
          </p:cNvSpPr>
          <p:nvPr/>
        </p:nvSpPr>
        <p:spPr bwMode="auto">
          <a:xfrm>
            <a:off x="3619500" y="5638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64B3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</a:rPr>
              <a:t>Sherrie Flaherty, Chair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52900" y="5629275"/>
            <a:ext cx="3810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17893" y="3352800"/>
            <a:ext cx="43082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orbel" panose="020B0503020204020204" pitchFamily="34" charset="0"/>
              </a:rPr>
              <a:t>for dedicated performance and service on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fr-FR" cap="all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Category 3 sources working group</a:t>
            </a:r>
          </a:p>
          <a:p>
            <a:pPr algn="ctr"/>
            <a:endParaRPr lang="en-US" sz="1200" b="1" smtClean="0">
              <a:latin typeface="Corbel" panose="020B0503020204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870267" y="45529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ts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2">
                    <a:shade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42117"/>
                </a:solidFill>
                <a:latin typeface="+mj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Awarded: August 23,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hade val="50000"/>
                  </a:srgbClr>
                </a:solidFill>
                <a:effectLst/>
                <a:uLnTx/>
                <a:uFillTx/>
                <a:latin typeface="Corbel"/>
              </a:rPr>
              <a:t>In </a:t>
            </a:r>
            <a:r>
              <a:rPr lang="en-US" smtClean="0">
                <a:solidFill>
                  <a:srgbClr val="4F271C">
                    <a:shade val="50000"/>
                  </a:srgbClr>
                </a:solidFill>
                <a:latin typeface="Corbel"/>
              </a:rPr>
              <a:t>Denver, Colorado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F271C">
                  <a:shade val="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131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749</TotalTime>
  <Words>2029</Words>
  <Application>Microsoft Office PowerPoint</Application>
  <PresentationFormat>On-screen Show (4:3)</PresentationFormat>
  <Paragraphs>612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NJDEP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of  Recognition</dc:title>
  <dc:creator>Patricia Gardner</dc:creator>
  <cp:lastModifiedBy>Shober, Megan L</cp:lastModifiedBy>
  <cp:revision>124</cp:revision>
  <cp:lastPrinted>2014-08-20T13:12:43Z</cp:lastPrinted>
  <dcterms:created xsi:type="dcterms:W3CDTF">2012-05-09T14:32:14Z</dcterms:created>
  <dcterms:modified xsi:type="dcterms:W3CDTF">2016-08-11T15:34:09Z</dcterms:modified>
</cp:coreProperties>
</file>