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6.xml" ContentType="application/vnd.openxmlformats-officedocument.presentationml.notesSlide+xml"/>
  <Override PartName="/ppt/charts/chart9.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9" r:id="rId3"/>
    <p:sldId id="273" r:id="rId4"/>
    <p:sldId id="275" r:id="rId5"/>
    <p:sldId id="262" r:id="rId6"/>
    <p:sldId id="259" r:id="rId7"/>
    <p:sldId id="264" r:id="rId8"/>
    <p:sldId id="261" r:id="rId9"/>
    <p:sldId id="263" r:id="rId10"/>
    <p:sldId id="257" r:id="rId11"/>
    <p:sldId id="265" r:id="rId12"/>
    <p:sldId id="274" r:id="rId13"/>
    <p:sldId id="272" r:id="rId14"/>
    <p:sldId id="266" r:id="rId15"/>
    <p:sldId id="267" r:id="rId16"/>
    <p:sldId id="268" r:id="rId17"/>
    <p:sldId id="270" r:id="rId18"/>
  </p:sldIdLst>
  <p:sldSz cx="9144000" cy="6858000" type="screen4x3"/>
  <p:notesSz cx="6858000" cy="9144000"/>
  <p:custDataLst>
    <p:tags r:id="rId20"/>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79576" autoAdjust="0"/>
  </p:normalViewPr>
  <p:slideViewPr>
    <p:cSldViewPr>
      <p:cViewPr>
        <p:scale>
          <a:sx n="50" d="100"/>
          <a:sy n="50" d="100"/>
        </p:scale>
        <p:origin x="-710"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dhs.wistate.us.\1ww\home\DphHme\S-Z\ShobeML\DATA\OAS\2016%20IC%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hs.wistate.us.\1ww\home\DphHme\S-Z\ShobeML\DATA\Inspections\IC%20violation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hs.wistate.us.\1ww\home\DphHme\S-Z\ShobeML\DATA\Inspections\IC%20violation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ATA\2016%20IC%20da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hs.wistate.us.\1ww\home\DphHme\S-Z\ShobeML\DATA\Inspections\IC%20violation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hs.wistate.us.\1ww\home\DphHme\S-Z\ShobeML\DATA\OAS\2016%20IC%20data.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hs.wistate.us.\1ww\home\DphHme\S-Z\ShobeML\DATA\Inspections\IC%20violation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dhs.wistate.us.\1ww\home\DphHme\S-Z\ShobeML\DATA\Inspections\IC%20violation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dhs.wistate.us.\1ww\home\DphHme\S-Z\ShobeML\DATA\OAS\2016%20IC%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US" sz="2800" smtClean="0"/>
              <a:t>10 CFR</a:t>
            </a:r>
            <a:r>
              <a:rPr lang="en-US" sz="2800" baseline="0" smtClean="0"/>
              <a:t> 37</a:t>
            </a:r>
            <a:endParaRPr lang="en-US" sz="2800"/>
          </a:p>
        </c:rich>
      </c:tx>
      <c:layout>
        <c:manualLayout>
          <c:xMode val="edge"/>
          <c:yMode val="edge"/>
          <c:x val="0.31350722399487013"/>
          <c:y val="0.10070940424899717"/>
        </c:manualLayout>
      </c:layout>
      <c:overlay val="0"/>
    </c:title>
    <c:autoTitleDeleted val="0"/>
    <c:plotArea>
      <c:layout/>
      <c:pieChart>
        <c:varyColors val="1"/>
        <c:ser>
          <c:idx val="0"/>
          <c:order val="0"/>
          <c:dLbls>
            <c:txPr>
              <a:bodyPr/>
              <a:lstStyle/>
              <a:p>
                <a:pPr>
                  <a:defRPr sz="2400"/>
                </a:pPr>
                <a:endParaRPr lang="en-US"/>
              </a:p>
            </c:txPr>
            <c:showLegendKey val="0"/>
            <c:showVal val="1"/>
            <c:showCatName val="0"/>
            <c:showSerName val="0"/>
            <c:showPercent val="0"/>
            <c:showBubbleSize val="0"/>
            <c:showLeaderLines val="1"/>
          </c:dLbls>
          <c:cat>
            <c:strRef>
              <c:f>'Pie graph'!$I$7:$I$8</c:f>
              <c:strCache>
                <c:ptCount val="2"/>
                <c:pt idx="0">
                  <c:v>Subpart B</c:v>
                </c:pt>
                <c:pt idx="1">
                  <c:v>Subpart C</c:v>
                </c:pt>
              </c:strCache>
            </c:strRef>
          </c:cat>
          <c:val>
            <c:numRef>
              <c:f>'Pie graph'!$J$7:$J$8</c:f>
              <c:numCache>
                <c:formatCode>General</c:formatCode>
                <c:ptCount val="2"/>
                <c:pt idx="0">
                  <c:v>14</c:v>
                </c:pt>
                <c:pt idx="1">
                  <c:v>29</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4185574732674644"/>
          <c:y val="0.44070841380676479"/>
          <c:w val="0.34404765441162427"/>
          <c:h val="0.22757713068885257"/>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US" sz="2800" smtClean="0"/>
              <a:t>ICs</a:t>
            </a:r>
            <a:endParaRPr lang="en-US" sz="2800"/>
          </a:p>
        </c:rich>
      </c:tx>
      <c:layout>
        <c:manualLayout>
          <c:xMode val="edge"/>
          <c:yMode val="edge"/>
          <c:x val="0.40115140212736566"/>
          <c:y val="8.3333333333333329E-2"/>
        </c:manualLayout>
      </c:layout>
      <c:overlay val="0"/>
    </c:title>
    <c:autoTitleDeleted val="0"/>
    <c:plotArea>
      <c:layout/>
      <c:pieChart>
        <c:varyColors val="1"/>
        <c:ser>
          <c:idx val="0"/>
          <c:order val="0"/>
          <c:dLbls>
            <c:txPr>
              <a:bodyPr/>
              <a:lstStyle/>
              <a:p>
                <a:pPr>
                  <a:defRPr sz="2400"/>
                </a:pPr>
                <a:endParaRPr lang="en-US"/>
              </a:p>
            </c:txPr>
            <c:showLegendKey val="0"/>
            <c:showVal val="1"/>
            <c:showCatName val="0"/>
            <c:showSerName val="0"/>
            <c:showPercent val="0"/>
            <c:showBubbleSize val="0"/>
            <c:showLeaderLines val="1"/>
          </c:dLbls>
          <c:cat>
            <c:strRef>
              <c:f>Sheet2!$E$3:$E$4</c:f>
              <c:strCache>
                <c:ptCount val="2"/>
                <c:pt idx="0">
                  <c:v>"Subpart B"</c:v>
                </c:pt>
                <c:pt idx="1">
                  <c:v>"Subpart C"</c:v>
                </c:pt>
              </c:strCache>
            </c:strRef>
          </c:cat>
          <c:val>
            <c:numRef>
              <c:f>Sheet2!$F$3:$F$4</c:f>
              <c:numCache>
                <c:formatCode>General</c:formatCode>
                <c:ptCount val="2"/>
                <c:pt idx="0">
                  <c:v>25</c:v>
                </c:pt>
                <c:pt idx="1">
                  <c:v>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3298830827964692"/>
          <c:y val="0.43192057514549814"/>
          <c:w val="0.34636029587210687"/>
          <c:h val="0.30383685415282169"/>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Sheet3!$B$1</c:f>
              <c:strCache>
                <c:ptCount val="1"/>
                <c:pt idx="0">
                  <c:v>"Subpart B"</c:v>
                </c:pt>
              </c:strCache>
            </c:strRef>
          </c:tx>
          <c:invertIfNegative val="0"/>
          <c:cat>
            <c:numRef>
              <c:f>Sheet3!$A$2:$A$7</c:f>
              <c:numCache>
                <c:formatCode>General</c:formatCode>
                <c:ptCount val="6"/>
                <c:pt idx="0">
                  <c:v>2010</c:v>
                </c:pt>
                <c:pt idx="1">
                  <c:v>2011</c:v>
                </c:pt>
                <c:pt idx="2">
                  <c:v>2012</c:v>
                </c:pt>
                <c:pt idx="3">
                  <c:v>2013</c:v>
                </c:pt>
                <c:pt idx="4">
                  <c:v>2014</c:v>
                </c:pt>
                <c:pt idx="5">
                  <c:v>2015</c:v>
                </c:pt>
              </c:numCache>
            </c:numRef>
          </c:cat>
          <c:val>
            <c:numRef>
              <c:f>Sheet3!$B$2:$B$7</c:f>
              <c:numCache>
                <c:formatCode>General</c:formatCode>
                <c:ptCount val="6"/>
                <c:pt idx="0">
                  <c:v>1</c:v>
                </c:pt>
                <c:pt idx="3">
                  <c:v>8</c:v>
                </c:pt>
                <c:pt idx="4">
                  <c:v>5</c:v>
                </c:pt>
                <c:pt idx="5">
                  <c:v>10</c:v>
                </c:pt>
              </c:numCache>
            </c:numRef>
          </c:val>
        </c:ser>
        <c:ser>
          <c:idx val="1"/>
          <c:order val="1"/>
          <c:tx>
            <c:strRef>
              <c:f>Sheet3!$C$1</c:f>
              <c:strCache>
                <c:ptCount val="1"/>
                <c:pt idx="0">
                  <c:v>"Subpart C"</c:v>
                </c:pt>
              </c:strCache>
            </c:strRef>
          </c:tx>
          <c:invertIfNegative val="0"/>
          <c:cat>
            <c:numRef>
              <c:f>Sheet3!$A$2:$A$7</c:f>
              <c:numCache>
                <c:formatCode>General</c:formatCode>
                <c:ptCount val="6"/>
                <c:pt idx="0">
                  <c:v>2010</c:v>
                </c:pt>
                <c:pt idx="1">
                  <c:v>2011</c:v>
                </c:pt>
                <c:pt idx="2">
                  <c:v>2012</c:v>
                </c:pt>
                <c:pt idx="3">
                  <c:v>2013</c:v>
                </c:pt>
                <c:pt idx="4">
                  <c:v>2014</c:v>
                </c:pt>
                <c:pt idx="5">
                  <c:v>2015</c:v>
                </c:pt>
              </c:numCache>
            </c:numRef>
          </c:cat>
          <c:val>
            <c:numRef>
              <c:f>Sheet3!$C$2:$C$7</c:f>
              <c:numCache>
                <c:formatCode>General</c:formatCode>
                <c:ptCount val="6"/>
                <c:pt idx="0">
                  <c:v>1</c:v>
                </c:pt>
                <c:pt idx="3">
                  <c:v>2</c:v>
                </c:pt>
                <c:pt idx="4">
                  <c:v>0</c:v>
                </c:pt>
                <c:pt idx="5">
                  <c:v>1</c:v>
                </c:pt>
              </c:numCache>
            </c:numRef>
          </c:val>
        </c:ser>
        <c:dLbls>
          <c:showLegendKey val="0"/>
          <c:showVal val="0"/>
          <c:showCatName val="0"/>
          <c:showSerName val="0"/>
          <c:showPercent val="0"/>
          <c:showBubbleSize val="0"/>
        </c:dLbls>
        <c:gapWidth val="150"/>
        <c:overlap val="100"/>
        <c:axId val="73771648"/>
        <c:axId val="73777536"/>
      </c:barChart>
      <c:catAx>
        <c:axId val="73771648"/>
        <c:scaling>
          <c:orientation val="maxMin"/>
        </c:scaling>
        <c:delete val="0"/>
        <c:axPos val="l"/>
        <c:numFmt formatCode="General" sourceLinked="1"/>
        <c:majorTickMark val="out"/>
        <c:minorTickMark val="none"/>
        <c:tickLblPos val="nextTo"/>
        <c:txPr>
          <a:bodyPr/>
          <a:lstStyle/>
          <a:p>
            <a:pPr>
              <a:defRPr sz="2800"/>
            </a:pPr>
            <a:endParaRPr lang="en-US"/>
          </a:p>
        </c:txPr>
        <c:crossAx val="73777536"/>
        <c:crosses val="autoZero"/>
        <c:auto val="1"/>
        <c:lblAlgn val="ctr"/>
        <c:lblOffset val="100"/>
        <c:noMultiLvlLbl val="0"/>
      </c:catAx>
      <c:valAx>
        <c:axId val="73777536"/>
        <c:scaling>
          <c:orientation val="minMax"/>
        </c:scaling>
        <c:delete val="0"/>
        <c:axPos val="t"/>
        <c:majorGridlines/>
        <c:numFmt formatCode="General" sourceLinked="1"/>
        <c:majorTickMark val="out"/>
        <c:minorTickMark val="none"/>
        <c:tickLblPos val="nextTo"/>
        <c:txPr>
          <a:bodyPr/>
          <a:lstStyle/>
          <a:p>
            <a:pPr>
              <a:defRPr sz="2800"/>
            </a:pPr>
            <a:endParaRPr lang="en-US"/>
          </a:p>
        </c:txPr>
        <c:crossAx val="73771648"/>
        <c:crosses val="autoZero"/>
        <c:crossBetween val="between"/>
      </c:valAx>
    </c:plotArea>
    <c:legend>
      <c:legendPos val="r"/>
      <c:layout/>
      <c:overlay val="0"/>
      <c:txPr>
        <a:bodyPr/>
        <a:lstStyle/>
        <a:p>
          <a:pPr>
            <a:defRPr sz="24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'Bar graph'!$J$1</c:f>
              <c:strCache>
                <c:ptCount val="1"/>
                <c:pt idx="0">
                  <c:v>Subpart B</c:v>
                </c:pt>
              </c:strCache>
            </c:strRef>
          </c:tx>
          <c:invertIfNegative val="0"/>
          <c:cat>
            <c:strRef>
              <c:f>'Bar graph'!$I$2:$I$13</c:f>
              <c:strCache>
                <c:ptCount val="12"/>
                <c:pt idx="0">
                  <c:v>03/02</c:v>
                </c:pt>
                <c:pt idx="1">
                  <c:v>03/10</c:v>
                </c:pt>
                <c:pt idx="2">
                  <c:v>04/07</c:v>
                </c:pt>
                <c:pt idx="3">
                  <c:v>04/25</c:v>
                </c:pt>
                <c:pt idx="4">
                  <c:v>04/28</c:v>
                </c:pt>
                <c:pt idx="5">
                  <c:v>05/19</c:v>
                </c:pt>
                <c:pt idx="6">
                  <c:v>06/01</c:v>
                </c:pt>
                <c:pt idx="7">
                  <c:v>06/08</c:v>
                </c:pt>
                <c:pt idx="8">
                  <c:v>06/15</c:v>
                </c:pt>
                <c:pt idx="9">
                  <c:v>06/16</c:v>
                </c:pt>
                <c:pt idx="10">
                  <c:v>06/27</c:v>
                </c:pt>
                <c:pt idx="11">
                  <c:v>07/27</c:v>
                </c:pt>
              </c:strCache>
            </c:strRef>
          </c:cat>
          <c:val>
            <c:numRef>
              <c:f>'Bar graph'!$J$2:$J$13</c:f>
              <c:numCache>
                <c:formatCode>General</c:formatCode>
                <c:ptCount val="12"/>
                <c:pt idx="0">
                  <c:v>4</c:v>
                </c:pt>
                <c:pt idx="1">
                  <c:v>3</c:v>
                </c:pt>
                <c:pt idx="6">
                  <c:v>1</c:v>
                </c:pt>
                <c:pt idx="7">
                  <c:v>5</c:v>
                </c:pt>
                <c:pt idx="10">
                  <c:v>3</c:v>
                </c:pt>
                <c:pt idx="11">
                  <c:v>3</c:v>
                </c:pt>
              </c:numCache>
            </c:numRef>
          </c:val>
        </c:ser>
        <c:ser>
          <c:idx val="1"/>
          <c:order val="1"/>
          <c:tx>
            <c:strRef>
              <c:f>'Bar graph'!$K$1</c:f>
              <c:strCache>
                <c:ptCount val="1"/>
                <c:pt idx="0">
                  <c:v>Subpart C</c:v>
                </c:pt>
              </c:strCache>
            </c:strRef>
          </c:tx>
          <c:invertIfNegative val="0"/>
          <c:cat>
            <c:strRef>
              <c:f>'Bar graph'!$I$2:$I$13</c:f>
              <c:strCache>
                <c:ptCount val="12"/>
                <c:pt idx="0">
                  <c:v>03/02</c:v>
                </c:pt>
                <c:pt idx="1">
                  <c:v>03/10</c:v>
                </c:pt>
                <c:pt idx="2">
                  <c:v>04/07</c:v>
                </c:pt>
                <c:pt idx="3">
                  <c:v>04/25</c:v>
                </c:pt>
                <c:pt idx="4">
                  <c:v>04/28</c:v>
                </c:pt>
                <c:pt idx="5">
                  <c:v>05/19</c:v>
                </c:pt>
                <c:pt idx="6">
                  <c:v>06/01</c:v>
                </c:pt>
                <c:pt idx="7">
                  <c:v>06/08</c:v>
                </c:pt>
                <c:pt idx="8">
                  <c:v>06/15</c:v>
                </c:pt>
                <c:pt idx="9">
                  <c:v>06/16</c:v>
                </c:pt>
                <c:pt idx="10">
                  <c:v>06/27</c:v>
                </c:pt>
                <c:pt idx="11">
                  <c:v>07/27</c:v>
                </c:pt>
              </c:strCache>
            </c:strRef>
          </c:cat>
          <c:val>
            <c:numRef>
              <c:f>'Bar graph'!$K$2:$K$13</c:f>
              <c:numCache>
                <c:formatCode>General</c:formatCode>
                <c:ptCount val="12"/>
                <c:pt idx="0">
                  <c:v>3</c:v>
                </c:pt>
                <c:pt idx="1">
                  <c:v>5</c:v>
                </c:pt>
                <c:pt idx="2">
                  <c:v>3</c:v>
                </c:pt>
                <c:pt idx="4">
                  <c:v>2</c:v>
                </c:pt>
                <c:pt idx="6">
                  <c:v>5</c:v>
                </c:pt>
                <c:pt idx="7">
                  <c:v>9</c:v>
                </c:pt>
                <c:pt idx="8">
                  <c:v>2</c:v>
                </c:pt>
                <c:pt idx="10">
                  <c:v>1</c:v>
                </c:pt>
                <c:pt idx="11">
                  <c:v>3</c:v>
                </c:pt>
              </c:numCache>
            </c:numRef>
          </c:val>
        </c:ser>
        <c:dLbls>
          <c:showLegendKey val="0"/>
          <c:showVal val="0"/>
          <c:showCatName val="0"/>
          <c:showSerName val="0"/>
          <c:showPercent val="0"/>
          <c:showBubbleSize val="0"/>
        </c:dLbls>
        <c:gapWidth val="150"/>
        <c:overlap val="100"/>
        <c:axId val="89229952"/>
        <c:axId val="89256320"/>
      </c:barChart>
      <c:catAx>
        <c:axId val="89229952"/>
        <c:scaling>
          <c:orientation val="maxMin"/>
        </c:scaling>
        <c:delete val="0"/>
        <c:axPos val="l"/>
        <c:majorTickMark val="out"/>
        <c:minorTickMark val="none"/>
        <c:tickLblPos val="nextTo"/>
        <c:txPr>
          <a:bodyPr/>
          <a:lstStyle/>
          <a:p>
            <a:pPr>
              <a:defRPr sz="2000"/>
            </a:pPr>
            <a:endParaRPr lang="en-US"/>
          </a:p>
        </c:txPr>
        <c:crossAx val="89256320"/>
        <c:crosses val="autoZero"/>
        <c:auto val="1"/>
        <c:lblAlgn val="ctr"/>
        <c:lblOffset val="100"/>
        <c:tickLblSkip val="1"/>
        <c:noMultiLvlLbl val="0"/>
      </c:catAx>
      <c:valAx>
        <c:axId val="89256320"/>
        <c:scaling>
          <c:orientation val="minMax"/>
        </c:scaling>
        <c:delete val="0"/>
        <c:axPos val="t"/>
        <c:majorGridlines/>
        <c:numFmt formatCode="General" sourceLinked="1"/>
        <c:majorTickMark val="out"/>
        <c:minorTickMark val="none"/>
        <c:tickLblPos val="nextTo"/>
        <c:txPr>
          <a:bodyPr/>
          <a:lstStyle/>
          <a:p>
            <a:pPr>
              <a:defRPr sz="2000"/>
            </a:pPr>
            <a:endParaRPr lang="en-US"/>
          </a:p>
        </c:txPr>
        <c:crossAx val="89229952"/>
        <c:crosses val="autoZero"/>
        <c:crossBetween val="between"/>
      </c:valAx>
    </c:plotArea>
    <c:legend>
      <c:legendPos val="r"/>
      <c:layout/>
      <c:overlay val="0"/>
      <c:txPr>
        <a:bodyPr/>
        <a:lstStyle/>
        <a:p>
          <a:pPr>
            <a:defRPr sz="24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1"/>
        </c:dLbls>
        <c:firstSliceAng val="0"/>
      </c:pieChart>
    </c:plotArea>
    <c:legend>
      <c:legendPos val="r"/>
      <c:layout>
        <c:manualLayout>
          <c:xMode val="edge"/>
          <c:yMode val="edge"/>
          <c:x val="0.71634848709948995"/>
          <c:y val="0.37111107625051287"/>
          <c:w val="0.21698490813648294"/>
          <c:h val="0.30566555670030887"/>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US" sz="2800" smtClean="0"/>
              <a:t>10 CFR 37</a:t>
            </a:r>
          </a:p>
        </c:rich>
      </c:tx>
      <c:layout>
        <c:manualLayout>
          <c:xMode val="edge"/>
          <c:yMode val="edge"/>
          <c:x val="0.2880850711716722"/>
          <c:y val="4.2862604860301176E-2"/>
        </c:manualLayout>
      </c:layout>
      <c:overlay val="0"/>
    </c:title>
    <c:autoTitleDeleted val="0"/>
    <c:plotArea>
      <c:layout/>
      <c:pieChart>
        <c:varyColors val="1"/>
        <c:ser>
          <c:idx val="0"/>
          <c:order val="0"/>
          <c:dLbls>
            <c:txPr>
              <a:bodyPr/>
              <a:lstStyle/>
              <a:p>
                <a:pPr>
                  <a:defRPr sz="2400"/>
                </a:pPr>
                <a:endParaRPr lang="en-US"/>
              </a:p>
            </c:txPr>
            <c:showLegendKey val="0"/>
            <c:showVal val="1"/>
            <c:showCatName val="0"/>
            <c:showSerName val="0"/>
            <c:showPercent val="0"/>
            <c:showBubbleSize val="0"/>
            <c:showLeaderLines val="1"/>
          </c:dLbls>
          <c:cat>
            <c:strRef>
              <c:f>'Pie graph'!$I$3:$I$5</c:f>
              <c:strCache>
                <c:ptCount val="3"/>
                <c:pt idx="0">
                  <c:v>SL 4</c:v>
                </c:pt>
                <c:pt idx="1">
                  <c:v>SL 3</c:v>
                </c:pt>
                <c:pt idx="2">
                  <c:v>SL 2</c:v>
                </c:pt>
              </c:strCache>
            </c:strRef>
          </c:cat>
          <c:val>
            <c:numRef>
              <c:f>'Pie graph'!$J$3:$J$5</c:f>
              <c:numCache>
                <c:formatCode>General</c:formatCode>
                <c:ptCount val="3"/>
                <c:pt idx="0">
                  <c:v>14</c:v>
                </c:pt>
                <c:pt idx="1">
                  <c:v>27</c:v>
                </c:pt>
                <c:pt idx="2">
                  <c:v>2</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sz="2400"/>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US" sz="2800" smtClean="0"/>
              <a:t>ICs</a:t>
            </a:r>
            <a:endParaRPr lang="en-US" sz="2800"/>
          </a:p>
        </c:rich>
      </c:tx>
      <c:layout>
        <c:manualLayout>
          <c:xMode val="edge"/>
          <c:yMode val="edge"/>
          <c:x val="0.43598264032785372"/>
          <c:y val="0"/>
        </c:manualLayout>
      </c:layout>
      <c:overlay val="0"/>
    </c:title>
    <c:autoTitleDeleted val="0"/>
    <c:plotArea>
      <c:layout/>
      <c:pieChart>
        <c:varyColors val="1"/>
        <c:ser>
          <c:idx val="0"/>
          <c:order val="0"/>
          <c:dLbls>
            <c:txPr>
              <a:bodyPr/>
              <a:lstStyle/>
              <a:p>
                <a:pPr>
                  <a:defRPr sz="2400" b="0"/>
                </a:pPr>
                <a:endParaRPr lang="en-US"/>
              </a:p>
            </c:txPr>
            <c:showLegendKey val="0"/>
            <c:showVal val="1"/>
            <c:showCatName val="0"/>
            <c:showSerName val="0"/>
            <c:showPercent val="0"/>
            <c:showBubbleSize val="0"/>
            <c:showLeaderLines val="1"/>
          </c:dLbls>
          <c:cat>
            <c:strRef>
              <c:f>Sheet2!$H$3:$H$4</c:f>
              <c:strCache>
                <c:ptCount val="2"/>
                <c:pt idx="0">
                  <c:v>SL 4</c:v>
                </c:pt>
                <c:pt idx="1">
                  <c:v>SL 3</c:v>
                </c:pt>
              </c:strCache>
            </c:strRef>
          </c:cat>
          <c:val>
            <c:numRef>
              <c:f>Sheet2!$I$3:$I$4</c:f>
              <c:numCache>
                <c:formatCode>General</c:formatCode>
                <c:ptCount val="2"/>
                <c:pt idx="0">
                  <c:v>19</c:v>
                </c:pt>
                <c:pt idx="1">
                  <c:v>9</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7696605720895053"/>
          <c:y val="0.38205905511811022"/>
          <c:w val="0.2539055733611188"/>
          <c:h val="0.35655011655011648"/>
        </c:manualLayout>
      </c:layout>
      <c:overlay val="0"/>
      <c:txPr>
        <a:bodyPr/>
        <a:lstStyle/>
        <a:p>
          <a:pPr>
            <a:defRPr sz="2400"/>
          </a:pPr>
          <a:endParaRPr lang="en-US"/>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Sheet3!$E$1</c:f>
              <c:strCache>
                <c:ptCount val="1"/>
                <c:pt idx="0">
                  <c:v>SL 4</c:v>
                </c:pt>
              </c:strCache>
            </c:strRef>
          </c:tx>
          <c:invertIfNegative val="0"/>
          <c:cat>
            <c:numRef>
              <c:f>Sheet3!$D$2:$D$7</c:f>
              <c:numCache>
                <c:formatCode>General</c:formatCode>
                <c:ptCount val="6"/>
                <c:pt idx="0">
                  <c:v>2010</c:v>
                </c:pt>
                <c:pt idx="1">
                  <c:v>2011</c:v>
                </c:pt>
                <c:pt idx="2">
                  <c:v>2012</c:v>
                </c:pt>
                <c:pt idx="3">
                  <c:v>2013</c:v>
                </c:pt>
                <c:pt idx="4">
                  <c:v>2014</c:v>
                </c:pt>
                <c:pt idx="5">
                  <c:v>2015</c:v>
                </c:pt>
              </c:numCache>
            </c:numRef>
          </c:cat>
          <c:val>
            <c:numRef>
              <c:f>Sheet3!$E$2:$E$7</c:f>
              <c:numCache>
                <c:formatCode>General</c:formatCode>
                <c:ptCount val="6"/>
                <c:pt idx="0">
                  <c:v>0</c:v>
                </c:pt>
                <c:pt idx="3">
                  <c:v>5</c:v>
                </c:pt>
                <c:pt idx="4">
                  <c:v>4</c:v>
                </c:pt>
                <c:pt idx="5">
                  <c:v>9</c:v>
                </c:pt>
              </c:numCache>
            </c:numRef>
          </c:val>
        </c:ser>
        <c:ser>
          <c:idx val="1"/>
          <c:order val="1"/>
          <c:tx>
            <c:strRef>
              <c:f>Sheet3!$F$1</c:f>
              <c:strCache>
                <c:ptCount val="1"/>
                <c:pt idx="0">
                  <c:v>SL 3</c:v>
                </c:pt>
              </c:strCache>
            </c:strRef>
          </c:tx>
          <c:invertIfNegative val="0"/>
          <c:cat>
            <c:numRef>
              <c:f>Sheet3!$D$2:$D$7</c:f>
              <c:numCache>
                <c:formatCode>General</c:formatCode>
                <c:ptCount val="6"/>
                <c:pt idx="0">
                  <c:v>2010</c:v>
                </c:pt>
                <c:pt idx="1">
                  <c:v>2011</c:v>
                </c:pt>
                <c:pt idx="2">
                  <c:v>2012</c:v>
                </c:pt>
                <c:pt idx="3">
                  <c:v>2013</c:v>
                </c:pt>
                <c:pt idx="4">
                  <c:v>2014</c:v>
                </c:pt>
                <c:pt idx="5">
                  <c:v>2015</c:v>
                </c:pt>
              </c:numCache>
            </c:numRef>
          </c:cat>
          <c:val>
            <c:numRef>
              <c:f>Sheet3!$F$2:$F$7</c:f>
              <c:numCache>
                <c:formatCode>General</c:formatCode>
                <c:ptCount val="6"/>
                <c:pt idx="0">
                  <c:v>2</c:v>
                </c:pt>
                <c:pt idx="3">
                  <c:v>4</c:v>
                </c:pt>
                <c:pt idx="4">
                  <c:v>1</c:v>
                </c:pt>
                <c:pt idx="5">
                  <c:v>2</c:v>
                </c:pt>
              </c:numCache>
            </c:numRef>
          </c:val>
        </c:ser>
        <c:dLbls>
          <c:showLegendKey val="0"/>
          <c:showVal val="0"/>
          <c:showCatName val="0"/>
          <c:showSerName val="0"/>
          <c:showPercent val="0"/>
          <c:showBubbleSize val="0"/>
        </c:dLbls>
        <c:gapWidth val="150"/>
        <c:overlap val="100"/>
        <c:axId val="73847552"/>
        <c:axId val="73849088"/>
      </c:barChart>
      <c:catAx>
        <c:axId val="73847552"/>
        <c:scaling>
          <c:orientation val="maxMin"/>
        </c:scaling>
        <c:delete val="0"/>
        <c:axPos val="l"/>
        <c:numFmt formatCode="General" sourceLinked="1"/>
        <c:majorTickMark val="out"/>
        <c:minorTickMark val="none"/>
        <c:tickLblPos val="nextTo"/>
        <c:txPr>
          <a:bodyPr/>
          <a:lstStyle/>
          <a:p>
            <a:pPr>
              <a:defRPr sz="2800"/>
            </a:pPr>
            <a:endParaRPr lang="en-US"/>
          </a:p>
        </c:txPr>
        <c:crossAx val="73849088"/>
        <c:crosses val="autoZero"/>
        <c:auto val="1"/>
        <c:lblAlgn val="ctr"/>
        <c:lblOffset val="100"/>
        <c:noMultiLvlLbl val="0"/>
      </c:catAx>
      <c:valAx>
        <c:axId val="73849088"/>
        <c:scaling>
          <c:orientation val="minMax"/>
        </c:scaling>
        <c:delete val="0"/>
        <c:axPos val="t"/>
        <c:majorGridlines/>
        <c:numFmt formatCode="General" sourceLinked="1"/>
        <c:majorTickMark val="out"/>
        <c:minorTickMark val="none"/>
        <c:tickLblPos val="nextTo"/>
        <c:txPr>
          <a:bodyPr/>
          <a:lstStyle/>
          <a:p>
            <a:pPr>
              <a:defRPr sz="2800"/>
            </a:pPr>
            <a:endParaRPr lang="en-US"/>
          </a:p>
        </c:txPr>
        <c:crossAx val="73847552"/>
        <c:crosses val="autoZero"/>
        <c:crossBetween val="between"/>
      </c:valAx>
    </c:plotArea>
    <c:legend>
      <c:legendPos val="r"/>
      <c:layout>
        <c:manualLayout>
          <c:xMode val="edge"/>
          <c:yMode val="edge"/>
          <c:x val="0.86380637626718682"/>
          <c:y val="0.40590847515028361"/>
          <c:w val="0.1086706879529967"/>
          <c:h val="0.18818304969943273"/>
        </c:manualLayout>
      </c:layout>
      <c:overlay val="0"/>
      <c:txPr>
        <a:bodyPr/>
        <a:lstStyle/>
        <a:p>
          <a:pPr>
            <a:defRPr sz="2400"/>
          </a:pPr>
          <a:endParaRPr lang="en-US"/>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'Bar graph'!$C$1</c:f>
              <c:strCache>
                <c:ptCount val="1"/>
                <c:pt idx="0">
                  <c:v>SL1</c:v>
                </c:pt>
              </c:strCache>
            </c:strRef>
          </c:tx>
          <c:invertIfNegative val="0"/>
          <c:cat>
            <c:strRef>
              <c:f>'Bar graph'!$B$2:$B$13</c:f>
              <c:strCache>
                <c:ptCount val="12"/>
                <c:pt idx="0">
                  <c:v>03/02</c:v>
                </c:pt>
                <c:pt idx="1">
                  <c:v>03/10</c:v>
                </c:pt>
                <c:pt idx="2">
                  <c:v>04/07</c:v>
                </c:pt>
                <c:pt idx="3">
                  <c:v>04/25</c:v>
                </c:pt>
                <c:pt idx="4">
                  <c:v>04/28</c:v>
                </c:pt>
                <c:pt idx="5">
                  <c:v>05/19</c:v>
                </c:pt>
                <c:pt idx="6">
                  <c:v>06/01</c:v>
                </c:pt>
                <c:pt idx="7">
                  <c:v>06/08</c:v>
                </c:pt>
                <c:pt idx="8">
                  <c:v>06/15</c:v>
                </c:pt>
                <c:pt idx="9">
                  <c:v>06/16</c:v>
                </c:pt>
                <c:pt idx="10">
                  <c:v>06/27</c:v>
                </c:pt>
                <c:pt idx="11">
                  <c:v>07/27</c:v>
                </c:pt>
              </c:strCache>
            </c:strRef>
          </c:cat>
          <c:val>
            <c:numRef>
              <c:f>'Bar graph'!$C$2:$C$13</c:f>
            </c:numRef>
          </c:val>
        </c:ser>
        <c:ser>
          <c:idx val="1"/>
          <c:order val="1"/>
          <c:tx>
            <c:strRef>
              <c:f>'Bar graph'!$F$1</c:f>
              <c:strCache>
                <c:ptCount val="1"/>
                <c:pt idx="0">
                  <c:v>SL2</c:v>
                </c:pt>
              </c:strCache>
            </c:strRef>
          </c:tx>
          <c:invertIfNegative val="0"/>
          <c:cat>
            <c:strRef>
              <c:f>'Bar graph'!$B$2:$B$13</c:f>
              <c:strCache>
                <c:ptCount val="12"/>
                <c:pt idx="0">
                  <c:v>03/02</c:v>
                </c:pt>
                <c:pt idx="1">
                  <c:v>03/10</c:v>
                </c:pt>
                <c:pt idx="2">
                  <c:v>04/07</c:v>
                </c:pt>
                <c:pt idx="3">
                  <c:v>04/25</c:v>
                </c:pt>
                <c:pt idx="4">
                  <c:v>04/28</c:v>
                </c:pt>
                <c:pt idx="5">
                  <c:v>05/19</c:v>
                </c:pt>
                <c:pt idx="6">
                  <c:v>06/01</c:v>
                </c:pt>
                <c:pt idx="7">
                  <c:v>06/08</c:v>
                </c:pt>
                <c:pt idx="8">
                  <c:v>06/15</c:v>
                </c:pt>
                <c:pt idx="9">
                  <c:v>06/16</c:v>
                </c:pt>
                <c:pt idx="10">
                  <c:v>06/27</c:v>
                </c:pt>
                <c:pt idx="11">
                  <c:v>07/27</c:v>
                </c:pt>
              </c:strCache>
            </c:strRef>
          </c:cat>
          <c:val>
            <c:numRef>
              <c:f>'Bar graph'!$F$2:$F$13</c:f>
              <c:numCache>
                <c:formatCode>General</c:formatCode>
                <c:ptCount val="12"/>
                <c:pt idx="7">
                  <c:v>2</c:v>
                </c:pt>
              </c:numCache>
            </c:numRef>
          </c:val>
        </c:ser>
        <c:ser>
          <c:idx val="2"/>
          <c:order val="2"/>
          <c:tx>
            <c:strRef>
              <c:f>'Bar graph'!$E$1</c:f>
              <c:strCache>
                <c:ptCount val="1"/>
                <c:pt idx="0">
                  <c:v>SL3</c:v>
                </c:pt>
              </c:strCache>
            </c:strRef>
          </c:tx>
          <c:invertIfNegative val="0"/>
          <c:cat>
            <c:strRef>
              <c:f>'Bar graph'!$B$2:$B$13</c:f>
              <c:strCache>
                <c:ptCount val="12"/>
                <c:pt idx="0">
                  <c:v>03/02</c:v>
                </c:pt>
                <c:pt idx="1">
                  <c:v>03/10</c:v>
                </c:pt>
                <c:pt idx="2">
                  <c:v>04/07</c:v>
                </c:pt>
                <c:pt idx="3">
                  <c:v>04/25</c:v>
                </c:pt>
                <c:pt idx="4">
                  <c:v>04/28</c:v>
                </c:pt>
                <c:pt idx="5">
                  <c:v>05/19</c:v>
                </c:pt>
                <c:pt idx="6">
                  <c:v>06/01</c:v>
                </c:pt>
                <c:pt idx="7">
                  <c:v>06/08</c:v>
                </c:pt>
                <c:pt idx="8">
                  <c:v>06/15</c:v>
                </c:pt>
                <c:pt idx="9">
                  <c:v>06/16</c:v>
                </c:pt>
                <c:pt idx="10">
                  <c:v>06/27</c:v>
                </c:pt>
                <c:pt idx="11">
                  <c:v>07/27</c:v>
                </c:pt>
              </c:strCache>
            </c:strRef>
          </c:cat>
          <c:val>
            <c:numRef>
              <c:f>'Bar graph'!$E$2:$E$13</c:f>
              <c:numCache>
                <c:formatCode>General</c:formatCode>
                <c:ptCount val="12"/>
                <c:pt idx="0">
                  <c:v>2</c:v>
                </c:pt>
                <c:pt idx="1">
                  <c:v>5</c:v>
                </c:pt>
                <c:pt idx="2">
                  <c:v>1</c:v>
                </c:pt>
                <c:pt idx="6">
                  <c:v>6</c:v>
                </c:pt>
                <c:pt idx="7">
                  <c:v>11</c:v>
                </c:pt>
                <c:pt idx="8">
                  <c:v>2</c:v>
                </c:pt>
                <c:pt idx="10">
                  <c:v>1</c:v>
                </c:pt>
                <c:pt idx="11">
                  <c:v>2</c:v>
                </c:pt>
              </c:numCache>
            </c:numRef>
          </c:val>
        </c:ser>
        <c:ser>
          <c:idx val="3"/>
          <c:order val="3"/>
          <c:tx>
            <c:strRef>
              <c:f>'Bar graph'!$D$1</c:f>
              <c:strCache>
                <c:ptCount val="1"/>
                <c:pt idx="0">
                  <c:v>SL4</c:v>
                </c:pt>
              </c:strCache>
            </c:strRef>
          </c:tx>
          <c:invertIfNegative val="0"/>
          <c:cat>
            <c:strRef>
              <c:f>'Bar graph'!$B$2:$B$13</c:f>
              <c:strCache>
                <c:ptCount val="12"/>
                <c:pt idx="0">
                  <c:v>03/02</c:v>
                </c:pt>
                <c:pt idx="1">
                  <c:v>03/10</c:v>
                </c:pt>
                <c:pt idx="2">
                  <c:v>04/07</c:v>
                </c:pt>
                <c:pt idx="3">
                  <c:v>04/25</c:v>
                </c:pt>
                <c:pt idx="4">
                  <c:v>04/28</c:v>
                </c:pt>
                <c:pt idx="5">
                  <c:v>05/19</c:v>
                </c:pt>
                <c:pt idx="6">
                  <c:v>06/01</c:v>
                </c:pt>
                <c:pt idx="7">
                  <c:v>06/08</c:v>
                </c:pt>
                <c:pt idx="8">
                  <c:v>06/15</c:v>
                </c:pt>
                <c:pt idx="9">
                  <c:v>06/16</c:v>
                </c:pt>
                <c:pt idx="10">
                  <c:v>06/27</c:v>
                </c:pt>
                <c:pt idx="11">
                  <c:v>07/27</c:v>
                </c:pt>
              </c:strCache>
            </c:strRef>
          </c:cat>
          <c:val>
            <c:numRef>
              <c:f>'Bar graph'!$D$2:$D$13</c:f>
              <c:numCache>
                <c:formatCode>General</c:formatCode>
                <c:ptCount val="12"/>
                <c:pt idx="0">
                  <c:v>5</c:v>
                </c:pt>
                <c:pt idx="1">
                  <c:v>2</c:v>
                </c:pt>
                <c:pt idx="2">
                  <c:v>2</c:v>
                </c:pt>
                <c:pt idx="4">
                  <c:v>2</c:v>
                </c:pt>
                <c:pt idx="7">
                  <c:v>1</c:v>
                </c:pt>
                <c:pt idx="10">
                  <c:v>3</c:v>
                </c:pt>
                <c:pt idx="11">
                  <c:v>4</c:v>
                </c:pt>
              </c:numCache>
            </c:numRef>
          </c:val>
        </c:ser>
        <c:dLbls>
          <c:showLegendKey val="0"/>
          <c:showVal val="0"/>
          <c:showCatName val="0"/>
          <c:showSerName val="0"/>
          <c:showPercent val="0"/>
          <c:showBubbleSize val="0"/>
        </c:dLbls>
        <c:gapWidth val="150"/>
        <c:overlap val="100"/>
        <c:axId val="73905664"/>
        <c:axId val="73907200"/>
      </c:barChart>
      <c:catAx>
        <c:axId val="73905664"/>
        <c:scaling>
          <c:orientation val="maxMin"/>
        </c:scaling>
        <c:delete val="0"/>
        <c:axPos val="l"/>
        <c:majorTickMark val="out"/>
        <c:minorTickMark val="none"/>
        <c:tickLblPos val="nextTo"/>
        <c:txPr>
          <a:bodyPr/>
          <a:lstStyle/>
          <a:p>
            <a:pPr>
              <a:defRPr sz="2000"/>
            </a:pPr>
            <a:endParaRPr lang="en-US"/>
          </a:p>
        </c:txPr>
        <c:crossAx val="73907200"/>
        <c:crosses val="autoZero"/>
        <c:auto val="1"/>
        <c:lblAlgn val="ctr"/>
        <c:lblOffset val="100"/>
        <c:noMultiLvlLbl val="0"/>
      </c:catAx>
      <c:valAx>
        <c:axId val="73907200"/>
        <c:scaling>
          <c:orientation val="minMax"/>
        </c:scaling>
        <c:delete val="0"/>
        <c:axPos val="t"/>
        <c:majorGridlines/>
        <c:numFmt formatCode="General" sourceLinked="1"/>
        <c:majorTickMark val="out"/>
        <c:minorTickMark val="none"/>
        <c:tickLblPos val="nextTo"/>
        <c:txPr>
          <a:bodyPr/>
          <a:lstStyle/>
          <a:p>
            <a:pPr>
              <a:defRPr sz="2000"/>
            </a:pPr>
            <a:endParaRPr lang="en-US"/>
          </a:p>
        </c:txPr>
        <c:crossAx val="73905664"/>
        <c:crosses val="autoZero"/>
        <c:crossBetween val="between"/>
      </c:valAx>
    </c:plotArea>
    <c:legend>
      <c:legendPos val="r"/>
      <c:layout/>
      <c:overlay val="0"/>
      <c:txPr>
        <a:bodyPr/>
        <a:lstStyle/>
        <a:p>
          <a:pPr>
            <a:defRPr sz="2400"/>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0E590E-D0DB-4C3F-8036-16BE1664E31F}" type="datetimeFigureOut">
              <a:rPr lang="en-US" smtClean="0"/>
              <a:t>8/18/2016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854FF4-FFB8-4D55-A9D0-C19ADA5D3979}" type="slidenum">
              <a:rPr lang="en-US" smtClean="0"/>
              <a:t>‹#›</a:t>
            </a:fld>
            <a:endParaRPr lang="en-US"/>
          </a:p>
        </p:txBody>
      </p:sp>
    </p:spTree>
    <p:extLst>
      <p:ext uri="{BB962C8B-B14F-4D97-AF65-F5344CB8AC3E}">
        <p14:creationId xmlns:p14="http://schemas.microsoft.com/office/powerpoint/2010/main" val="3577870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Wisconsin has a couple dozen licensees under Part 37. Our Part 37 requirements</a:t>
            </a:r>
            <a:r>
              <a:rPr lang="en-US" baseline="0" smtClean="0"/>
              <a:t> went into effect on February 1, 2016 and we initiated Part 37 inspections on March 1. </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1</a:t>
            </a:fld>
            <a:endParaRPr lang="en-US"/>
          </a:p>
        </p:txBody>
      </p:sp>
    </p:spTree>
    <p:extLst>
      <p:ext uri="{BB962C8B-B14F-4D97-AF65-F5344CB8AC3E}">
        <p14:creationId xmlns:p14="http://schemas.microsoft.com/office/powerpoint/2010/main" val="250102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What about the photography class</a:t>
            </a:r>
            <a:r>
              <a:rPr lang="en-US" baseline="0" smtClean="0"/>
              <a:t> I took at the local technical college a few summers ago?</a:t>
            </a:r>
          </a:p>
          <a:p>
            <a:r>
              <a:rPr lang="en-US" baseline="0" smtClean="0"/>
              <a:t>Are licensees expected to verifying continuing education for physicians and physicists?</a:t>
            </a:r>
          </a:p>
          <a:p>
            <a:endParaRPr lang="en-US" baseline="0" smtClean="0"/>
          </a:p>
          <a:p>
            <a:r>
              <a:rPr lang="en-US" baseline="0" smtClean="0"/>
              <a:t>We have had numerous issues, particularly with radiographers and blood banks, failing to verifying a high school degree obtained when an applicant was 18.</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15</a:t>
            </a:fld>
            <a:endParaRPr lang="en-US"/>
          </a:p>
        </p:txBody>
      </p:sp>
    </p:spTree>
    <p:extLst>
      <p:ext uri="{BB962C8B-B14F-4D97-AF65-F5344CB8AC3E}">
        <p14:creationId xmlns:p14="http://schemas.microsoft.com/office/powerpoint/2010/main" val="2377426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Here are</a:t>
            </a:r>
            <a:r>
              <a:rPr lang="en-US" baseline="0" smtClean="0"/>
              <a:t> two</a:t>
            </a:r>
            <a:r>
              <a:rPr lang="en-US" smtClean="0"/>
              <a:t> pictures I took near</a:t>
            </a:r>
            <a:r>
              <a:rPr lang="en-US" baseline="0" smtClean="0"/>
              <a:t> the end of a</a:t>
            </a:r>
            <a:r>
              <a:rPr lang="en-US" smtClean="0"/>
              <a:t> gamma knife source removal,</a:t>
            </a:r>
            <a:r>
              <a:rPr lang="en-US" baseline="0" smtClean="0"/>
              <a:t> and </a:t>
            </a:r>
            <a:r>
              <a:rPr lang="en-US" smtClean="0"/>
              <a:t>I want to highlight two issues. First, 37.49(a)(3)</a:t>
            </a:r>
            <a:r>
              <a:rPr lang="en-US" baseline="0" smtClean="0"/>
              <a:t> requires Category 1 licensees to have a means to immediately detect unauthorized removal of radioactive material. This is normally accomplished by an electronic detection tied to an alarm system but may also be accomplished by constant surveillance. A gamma knife source removal takes several days, which is a long time for 24 hour constant surveillance. In addition, the sources are collected in a hot cell that belongs to the service provider, so I am not sure how a licensee could install a security feature on the service provider’s equipment.</a:t>
            </a:r>
            <a:r>
              <a:rPr lang="en-US" smtClean="0"/>
              <a:t> </a:t>
            </a:r>
            <a:r>
              <a:rPr lang="en-US" baseline="0" smtClean="0"/>
              <a:t>Fortunately for us and for our licensee, the work depicted in these photos occurred the week before Part 37 went into effect. </a:t>
            </a:r>
          </a:p>
          <a:p>
            <a:endParaRPr lang="en-US" smtClean="0"/>
          </a:p>
          <a:p>
            <a:r>
              <a:rPr lang="en-US" smtClean="0"/>
              <a:t>Second, we got to wondering if this would be considered a mobile device. The definition </a:t>
            </a:r>
            <a:r>
              <a:rPr lang="en-US" smtClean="0"/>
              <a:t>of “mobile device” says a device on wheels or casters, or designed</a:t>
            </a:r>
            <a:r>
              <a:rPr lang="en-US" baseline="0" smtClean="0"/>
              <a:t> to be hand-carried. In this case, more specialized equipment was required to move the device, but the equipment was located in the same room</a:t>
            </a:r>
            <a:r>
              <a:rPr lang="en-US" baseline="0" smtClean="0"/>
              <a:t>. We ended up requiring the licensee to chain the hot cell to the gamma knife frame at night to provide a second barrier (in addition to the door to the treatment room).</a:t>
            </a:r>
          </a:p>
        </p:txBody>
      </p:sp>
      <p:sp>
        <p:nvSpPr>
          <p:cNvPr id="4" name="Slide Number Placeholder 3"/>
          <p:cNvSpPr>
            <a:spLocks noGrp="1"/>
          </p:cNvSpPr>
          <p:nvPr>
            <p:ph type="sldNum" sz="quarter" idx="10"/>
          </p:nvPr>
        </p:nvSpPr>
        <p:spPr/>
        <p:txBody>
          <a:bodyPr/>
          <a:lstStyle/>
          <a:p>
            <a:fld id="{70854FF4-FFB8-4D55-A9D0-C19ADA5D3979}" type="slidenum">
              <a:rPr lang="en-US" smtClean="0"/>
              <a:t>16</a:t>
            </a:fld>
            <a:endParaRPr lang="en-US"/>
          </a:p>
        </p:txBody>
      </p:sp>
    </p:spTree>
    <p:extLst>
      <p:ext uri="{BB962C8B-B14F-4D97-AF65-F5344CB8AC3E}">
        <p14:creationId xmlns:p14="http://schemas.microsoft.com/office/powerpoint/2010/main" val="3420211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We hosted a Part 37 workshop</a:t>
            </a:r>
            <a:r>
              <a:rPr lang="en-US" baseline="0" smtClean="0"/>
              <a:t> for our licensees in March 2014 and posted the presentation on our website. We spoke about the transition on all IC inspections. Last fall we sent out versions of Ohio’s checklists and then followed that up with phone calls to all the RSOs. Based on these numerous outreach efforts, we decided not to grant leniency to licensees with Part 37 implementation. We began issuing security violations as of the implementation date.</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2</a:t>
            </a:fld>
            <a:endParaRPr lang="en-US"/>
          </a:p>
        </p:txBody>
      </p:sp>
    </p:spTree>
    <p:extLst>
      <p:ext uri="{BB962C8B-B14F-4D97-AF65-F5344CB8AC3E}">
        <p14:creationId xmlns:p14="http://schemas.microsoft.com/office/powerpoint/2010/main" val="1720824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So let me describe</a:t>
            </a:r>
            <a:r>
              <a:rPr lang="en-US" baseline="0" smtClean="0"/>
              <a:t> what you are seeing here. On the left is a graph showing all of the violations we issued under Increased Controls for the eight years they were in place. We issued 25 violations about the T&amp;R process and 3 about actual physical protection. On the right is a graph showing the violations we have issued to date under Part 37, which went into effect in Wisconsin on February 1.</a:t>
            </a:r>
          </a:p>
          <a:p>
            <a:r>
              <a:rPr lang="en-US" baseline="0" smtClean="0"/>
              <a:t>You will notice the drastic difference in the type and number of violations cited. One reason for that is when the ICs first went into effect, we recognized that it was a major change for licensees. We wanted to give them the benefit of the doubt during implementation, and frankly we were also reluctant to cite security violations. So, for better or worse, our original inspection policy was not to cite violations but to re-inspect until the problems were fixed and then issue a clear inspection report. For reasons I will go into later this worked at the time but made things difficult later on and was not a philosophy we considered for the Part 37 implementation. Another reason is that when the ICs were first implemented, many licensees were able to approve most of their T&amp;R employees by only reviewing the previous three years of employment. This is a relatively difficult task to mess up, and we had few problems with T&amp;R compliance initially. As time passed and licensees hired new employees and the Fingerprinting Orders went into effect, we saw a rise in T&amp;R violations.</a:t>
            </a:r>
          </a:p>
          <a:p>
            <a:r>
              <a:rPr lang="en-US" baseline="0" smtClean="0"/>
              <a:t>Since inspecting under 10 CFR 37, we have seen a significant rise in the number of physical protection violations. This is because, in general, most of 10 CFR 37 Subpart B was required under the ICs. And most of the elements that are new in Part 37 are in Subpart C. This is where we’ve seen licensees falling short.</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5</a:t>
            </a:fld>
            <a:endParaRPr lang="en-US"/>
          </a:p>
        </p:txBody>
      </p:sp>
    </p:spTree>
    <p:extLst>
      <p:ext uri="{BB962C8B-B14F-4D97-AF65-F5344CB8AC3E}">
        <p14:creationId xmlns:p14="http://schemas.microsoft.com/office/powerpoint/2010/main" val="3715381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With</a:t>
            </a:r>
            <a:r>
              <a:rPr lang="en-US" baseline="0" smtClean="0"/>
              <a:t> blood irradiators on five-year frequencies, we did many fewer IC inspections in 2011-2013</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6</a:t>
            </a:fld>
            <a:endParaRPr lang="en-US"/>
          </a:p>
        </p:txBody>
      </p:sp>
    </p:spTree>
    <p:extLst>
      <p:ext uri="{BB962C8B-B14F-4D97-AF65-F5344CB8AC3E}">
        <p14:creationId xmlns:p14="http://schemas.microsoft.com/office/powerpoint/2010/main" val="1270428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2C0A710-BE52-4B3B-94E5-0D049EFF6937}" type="slidenum">
              <a:rPr lang="en-US"/>
              <a:pPr/>
              <a:t>8</a:t>
            </a:fld>
            <a:endParaRPr lang="en-US"/>
          </a:p>
        </p:txBody>
      </p:sp>
      <p:sp>
        <p:nvSpPr>
          <p:cNvPr id="8195" name="Rectangle 2"/>
          <p:cNvSpPr>
            <a:spLocks noGrp="1" noRot="1" noChangeAspect="1" noChangeArrowheads="1" noTextEdit="1"/>
          </p:cNvSpPr>
          <p:nvPr>
            <p:ph type="sldImg"/>
          </p:nvPr>
        </p:nvSpPr>
        <p:spPr>
          <a:xfrm>
            <a:off x="1143000" y="685800"/>
            <a:ext cx="4572000" cy="3429000"/>
          </a:xfrm>
          <a:ln/>
        </p:spPr>
      </p:sp>
      <p:sp>
        <p:nvSpPr>
          <p:cNvPr id="8196" name="Rectangle 3"/>
          <p:cNvSpPr>
            <a:spLocks noGrp="1" noChangeArrowheads="1"/>
          </p:cNvSpPr>
          <p:nvPr>
            <p:ph type="body" idx="1"/>
          </p:nvPr>
        </p:nvSpPr>
        <p:spPr>
          <a:noFill/>
        </p:spPr>
        <p:txBody>
          <a:bodyPr/>
          <a:lstStyle/>
          <a:p>
            <a:pPr eaLnBrk="1" hangingPunct="1"/>
            <a:r>
              <a:rPr lang="en-US" smtClean="0"/>
              <a:t>Here is a similar graph breaking the inspection results out by severity level.</a:t>
            </a:r>
            <a:r>
              <a:rPr lang="en-US" baseline="0" smtClean="0"/>
              <a:t> In general, we issue Severity Level 4 violations for isolated incidents and Severity Level 3 violations for programmatic breakdowns (or repeat violations).</a:t>
            </a:r>
          </a:p>
          <a:p>
            <a:pPr eaLnBrk="1" hangingPunct="1"/>
            <a:r>
              <a:rPr lang="en-US" baseline="0" smtClean="0"/>
              <a:t>Under Part 37, we have issued many more Severity Level 3 violations. Most of this is due to “failure to implement”, licensees that did not even try to develop access authorization procedures, or security plan or implementing procedures, or (Aaron’s favorite) a means to detect attempted unauthorized removal of a radioactive material from a security zone. If licensees “tried and failed”, the violation was cited as Severity Level 4.</a:t>
            </a: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10</a:t>
            </a:fld>
            <a:endParaRPr lang="en-US"/>
          </a:p>
        </p:txBody>
      </p:sp>
    </p:spTree>
    <p:extLst>
      <p:ext uri="{BB962C8B-B14F-4D97-AF65-F5344CB8AC3E}">
        <p14:creationId xmlns:p14="http://schemas.microsoft.com/office/powerpoint/2010/main" val="3598094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These listed problems have been cited at</a:t>
            </a:r>
            <a:r>
              <a:rPr lang="en-US" baseline="0" smtClean="0"/>
              <a:t> three or more licensees. Problems are in order of frequency.</a:t>
            </a:r>
          </a:p>
          <a:p>
            <a:r>
              <a:rPr lang="en-US" baseline="0" smtClean="0"/>
              <a:t>Security </a:t>
            </a:r>
            <a:r>
              <a:rPr lang="en-US" baseline="0" smtClean="0"/>
              <a:t>plan-8 violations (1 SL3/7 SL4)</a:t>
            </a:r>
          </a:p>
          <a:p>
            <a:r>
              <a:rPr lang="en-US" baseline="0" smtClean="0"/>
              <a:t>Security zone-7 violations.  (6 SL3/1 SL4)</a:t>
            </a:r>
            <a:endParaRPr lang="en-US" baseline="0" smtClean="0"/>
          </a:p>
          <a:p>
            <a:r>
              <a:rPr lang="en-US" baseline="0" smtClean="0"/>
              <a:t>Implementing </a:t>
            </a:r>
            <a:r>
              <a:rPr lang="en-US" baseline="0" smtClean="0"/>
              <a:t>procedures-5 </a:t>
            </a:r>
            <a:r>
              <a:rPr lang="en-US" baseline="0" smtClean="0"/>
              <a:t>violations. </a:t>
            </a:r>
            <a:r>
              <a:rPr lang="en-US" baseline="0" smtClean="0"/>
              <a:t>(</a:t>
            </a:r>
            <a:r>
              <a:rPr lang="en-US" baseline="0" smtClean="0"/>
              <a:t>2 SL3/3 SL4)</a:t>
            </a:r>
          </a:p>
          <a:p>
            <a:r>
              <a:rPr lang="en-US" baseline="0" smtClean="0"/>
              <a:t>Not updating list-4 violations. (1 SL3/3 SL4)</a:t>
            </a:r>
          </a:p>
          <a:p>
            <a:r>
              <a:rPr lang="en-US" baseline="0" smtClean="0"/>
              <a:t>Can’t detect removal-4 violations (4 SL3)</a:t>
            </a:r>
          </a:p>
          <a:p>
            <a:r>
              <a:rPr lang="en-US" baseline="0" smtClean="0"/>
              <a:t>No access procedures-3 violations (3 SL3)</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11</a:t>
            </a:fld>
            <a:endParaRPr lang="en-US"/>
          </a:p>
        </p:txBody>
      </p:sp>
    </p:spTree>
    <p:extLst>
      <p:ext uri="{BB962C8B-B14F-4D97-AF65-F5344CB8AC3E}">
        <p14:creationId xmlns:p14="http://schemas.microsoft.com/office/powerpoint/2010/main" val="3484035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1: For example, if checks were made at the time of hire, and a year</a:t>
            </a:r>
            <a:r>
              <a:rPr lang="en-US" baseline="0" smtClean="0"/>
              <a:t> lapses before the individual seeks approval for unescorted access, </a:t>
            </a:r>
            <a:r>
              <a:rPr lang="en-US" baseline="0" smtClean="0"/>
              <a:t>is there any information that has to </a:t>
            </a:r>
            <a:r>
              <a:rPr lang="en-US" baseline="0" smtClean="0"/>
              <a:t>be re-verified</a:t>
            </a:r>
            <a:r>
              <a:rPr lang="en-US" baseline="0" smtClean="0"/>
              <a:t>?</a:t>
            </a:r>
          </a:p>
          <a:p>
            <a:r>
              <a:rPr lang="en-US" baseline="0" smtClean="0"/>
              <a:t>2: Must be limited to whether someone has been and continues to be trustworthy and reliable. How do I inspect that?</a:t>
            </a:r>
            <a:endParaRPr lang="en-US" baseline="0" smtClean="0"/>
          </a:p>
          <a:p>
            <a:r>
              <a:rPr lang="en-US" baseline="0" smtClean="0"/>
              <a:t>3: When licensees contract background checks, do they get access to the primary data</a:t>
            </a:r>
            <a:r>
              <a:rPr lang="en-US" baseline="0" smtClean="0"/>
              <a:t>? We have seen multiple cases where a contractor is not checking back far enough (3 yrs vs. 7 yrs) or is only verifying the most recent degree. Licensees also are relying on information provided by the applicant as part of the hire, which is limited to information relating directly to the job posting. </a:t>
            </a:r>
          </a:p>
          <a:p>
            <a:r>
              <a:rPr lang="en-US" baseline="0" smtClean="0"/>
              <a:t>4: How am I supposed to inspect against “to the extent possible”?</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13</a:t>
            </a:fld>
            <a:endParaRPr lang="en-US"/>
          </a:p>
        </p:txBody>
      </p:sp>
    </p:spTree>
    <p:extLst>
      <p:ext uri="{BB962C8B-B14F-4D97-AF65-F5344CB8AC3E}">
        <p14:creationId xmlns:p14="http://schemas.microsoft.com/office/powerpoint/2010/main" val="4096093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The timeframe for employment checks</a:t>
            </a:r>
            <a:r>
              <a:rPr lang="en-US" baseline="0" smtClean="0"/>
              <a:t> is very clear: the past seven years. For education, the regulations are more vague. </a:t>
            </a:r>
            <a:r>
              <a:rPr lang="en-US" smtClean="0"/>
              <a:t>We are telling licensees</a:t>
            </a:r>
            <a:r>
              <a:rPr lang="en-US" baseline="0" smtClean="0"/>
              <a:t> not to request information more than seven years old. </a:t>
            </a:r>
            <a:endParaRPr lang="en-US"/>
          </a:p>
        </p:txBody>
      </p:sp>
      <p:sp>
        <p:nvSpPr>
          <p:cNvPr id="4" name="Slide Number Placeholder 3"/>
          <p:cNvSpPr>
            <a:spLocks noGrp="1"/>
          </p:cNvSpPr>
          <p:nvPr>
            <p:ph type="sldNum" sz="quarter" idx="10"/>
          </p:nvPr>
        </p:nvSpPr>
        <p:spPr/>
        <p:txBody>
          <a:bodyPr/>
          <a:lstStyle/>
          <a:p>
            <a:fld id="{70854FF4-FFB8-4D55-A9D0-C19ADA5D3979}" type="slidenum">
              <a:rPr lang="en-US" smtClean="0"/>
              <a:t>14</a:t>
            </a:fld>
            <a:endParaRPr lang="en-US"/>
          </a:p>
        </p:txBody>
      </p:sp>
    </p:spTree>
    <p:extLst>
      <p:ext uri="{BB962C8B-B14F-4D97-AF65-F5344CB8AC3E}">
        <p14:creationId xmlns:p14="http://schemas.microsoft.com/office/powerpoint/2010/main" val="1912724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3" name="Title 12"/>
          <p:cNvSpPr>
            <a:spLocks noGrp="1"/>
          </p:cNvSpPr>
          <p:nvPr>
            <p:ph type="title" hasCustomPrompt="1"/>
          </p:nvPr>
        </p:nvSpPr>
        <p:spPr>
          <a:xfrm>
            <a:off x="1143000" y="609600"/>
            <a:ext cx="7543800" cy="1143000"/>
          </a:xfrm>
        </p:spPr>
        <p:txBody>
          <a:bodyPr/>
          <a:lstStyle>
            <a:lvl1pPr>
              <a:defRPr/>
            </a:lvl1pPr>
          </a:lstStyle>
          <a:p>
            <a:r>
              <a:rPr lang="en-US" dirty="0" smtClean="0"/>
              <a:t>Click to Edit Master Title Style</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D57BF76-1942-4EFE-AA29-82442E406BAE}" type="slidenum">
              <a:rPr lang="en-US"/>
              <a:pPr>
                <a:defRPr/>
              </a:pPr>
              <a:t>‹#›</a:t>
            </a:fld>
            <a:endParaRPr lang="en-US" dirty="0"/>
          </a:p>
        </p:txBody>
      </p:sp>
    </p:spTree>
    <p:extLst>
      <p:ext uri="{BB962C8B-B14F-4D97-AF65-F5344CB8AC3E}">
        <p14:creationId xmlns:p14="http://schemas.microsoft.com/office/powerpoint/2010/main" val="126437236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p:txBody>
          <a:bodyPr/>
          <a:lstStyle>
            <a:lvl1pP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BA05B184-A062-4D13-B25A-EF498B63B003}" type="slidenum">
              <a:rPr lang="en-US"/>
              <a:pPr>
                <a:defRPr/>
              </a:pPr>
              <a:t>‹#›</a:t>
            </a:fld>
            <a:endParaRPr lang="en-US" dirty="0"/>
          </a:p>
        </p:txBody>
      </p:sp>
    </p:spTree>
    <p:extLst>
      <p:ext uri="{BB962C8B-B14F-4D97-AF65-F5344CB8AC3E}">
        <p14:creationId xmlns:p14="http://schemas.microsoft.com/office/powerpoint/2010/main" val="2860809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none"/>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5" name="Slide Number Placeholder 5"/>
          <p:cNvSpPr>
            <a:spLocks noGrp="1"/>
          </p:cNvSpPr>
          <p:nvPr>
            <p:ph type="sldNum" sz="quarter" idx="12"/>
          </p:nvPr>
        </p:nvSpPr>
        <p:spPr/>
        <p:txBody>
          <a:bodyPr/>
          <a:lstStyle>
            <a:lvl1pPr>
              <a:defRPr/>
            </a:lvl1pPr>
          </a:lstStyle>
          <a:p>
            <a:pPr>
              <a:defRPr/>
            </a:pPr>
            <a:fld id="{185C8A41-98A0-491F-91E6-F99F7C0BFB2F}" type="slidenum">
              <a:rPr lang="en-US"/>
              <a:pPr>
                <a:defRPr/>
              </a:pPr>
              <a:t>‹#›</a:t>
            </a:fld>
            <a:endParaRPr lang="en-US" dirty="0"/>
          </a:p>
        </p:txBody>
      </p:sp>
    </p:spTree>
    <p:extLst>
      <p:ext uri="{BB962C8B-B14F-4D97-AF65-F5344CB8AC3E}">
        <p14:creationId xmlns:p14="http://schemas.microsoft.com/office/powerpoint/2010/main" val="1219559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sz="half" idx="1" hasCustomPrompt="1"/>
          </p:nvPr>
        </p:nvSpPr>
        <p:spPr>
          <a:xfrm>
            <a:off x="457200" y="1676400"/>
            <a:ext cx="4038600" cy="4449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76400"/>
            <a:ext cx="4038600" cy="4449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E5043F-A88E-4919-9C29-BF20CB587C61}" type="slidenum">
              <a:rPr lang="en-US"/>
              <a:pPr>
                <a:defRPr/>
              </a:pPr>
              <a:t>‹#›</a:t>
            </a:fld>
            <a:endParaRPr lang="en-US" dirty="0"/>
          </a:p>
        </p:txBody>
      </p:sp>
    </p:spTree>
    <p:extLst>
      <p:ext uri="{BB962C8B-B14F-4D97-AF65-F5344CB8AC3E}">
        <p14:creationId xmlns:p14="http://schemas.microsoft.com/office/powerpoint/2010/main" val="346118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457200" y="1798638"/>
            <a:ext cx="4040188"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4" name="Content Placeholder 3"/>
          <p:cNvSpPr>
            <a:spLocks noGrp="1"/>
          </p:cNvSpPr>
          <p:nvPr>
            <p:ph sz="half" idx="2" hasCustomPrompt="1"/>
          </p:nvPr>
        </p:nvSpPr>
        <p:spPr>
          <a:xfrm>
            <a:off x="457200" y="2590799"/>
            <a:ext cx="4040188" cy="3535363"/>
          </a:xfr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hasCustomPrompt="1"/>
          </p:nvPr>
        </p:nvSpPr>
        <p:spPr>
          <a:xfrm>
            <a:off x="4645025" y="1828800"/>
            <a:ext cx="4041775"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6" name="Content Placeholder 5"/>
          <p:cNvSpPr>
            <a:spLocks noGrp="1"/>
          </p:cNvSpPr>
          <p:nvPr>
            <p:ph sz="quarter" idx="4" hasCustomPrompt="1"/>
          </p:nvPr>
        </p:nvSpPr>
        <p:spPr>
          <a:xfrm>
            <a:off x="4645025" y="2590799"/>
            <a:ext cx="4041775" cy="3535363"/>
          </a:xfr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p:txBody>
          <a:bodyPr/>
          <a:lstStyle>
            <a:lvl1pPr>
              <a:defRPr/>
            </a:lvl1pPr>
          </a:lstStyle>
          <a:p>
            <a:pPr>
              <a:defRPr/>
            </a:pPr>
            <a:fld id="{2EB606C4-DEE1-4B07-8A3D-A686710E088D}" type="slidenum">
              <a:rPr lang="en-US"/>
              <a:pPr>
                <a:defRPr/>
              </a:pPr>
              <a:t>‹#›</a:t>
            </a:fld>
            <a:endParaRPr lang="en-US" dirty="0"/>
          </a:p>
        </p:txBody>
      </p:sp>
    </p:spTree>
    <p:extLst>
      <p:ext uri="{BB962C8B-B14F-4D97-AF65-F5344CB8AC3E}">
        <p14:creationId xmlns:p14="http://schemas.microsoft.com/office/powerpoint/2010/main" val="84209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968B637B-4BBF-4421-A6CE-57761E642D83}" type="slidenum">
              <a:rPr lang="en-US"/>
              <a:pPr>
                <a:defRPr/>
              </a:pPr>
              <a:t>‹#›</a:t>
            </a:fld>
            <a:endParaRPr lang="en-US" dirty="0"/>
          </a:p>
        </p:txBody>
      </p:sp>
    </p:spTree>
    <p:extLst>
      <p:ext uri="{BB962C8B-B14F-4D97-AF65-F5344CB8AC3E}">
        <p14:creationId xmlns:p14="http://schemas.microsoft.com/office/powerpoint/2010/main" val="124894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lvl1pPr>
              <a:defRPr/>
            </a:lvl1pPr>
          </a:lstStyle>
          <a:p>
            <a:pPr>
              <a:defRPr/>
            </a:pPr>
            <a:fld id="{26D791F7-A40B-4CEF-B11E-1C53B2387163}" type="slidenum">
              <a:rPr lang="en-US"/>
              <a:pPr>
                <a:defRPr/>
              </a:pPr>
              <a:t>‹#›</a:t>
            </a:fld>
            <a:endParaRPr lang="en-US" dirty="0"/>
          </a:p>
        </p:txBody>
      </p:sp>
    </p:spTree>
    <p:extLst>
      <p:ext uri="{BB962C8B-B14F-4D97-AF65-F5344CB8AC3E}">
        <p14:creationId xmlns:p14="http://schemas.microsoft.com/office/powerpoint/2010/main" val="32635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143000" y="563563"/>
            <a:ext cx="7543800" cy="103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Text Placeholder 2"/>
          <p:cNvSpPr>
            <a:spLocks noGrp="1"/>
          </p:cNvSpPr>
          <p:nvPr>
            <p:ph type="body" idx="1"/>
          </p:nvPr>
        </p:nvSpPr>
        <p:spPr bwMode="auto">
          <a:xfrm>
            <a:off x="457200" y="1676400"/>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7" name="Rectangle 6"/>
          <p:cNvSpPr/>
          <p:nvPr/>
        </p:nvSpPr>
        <p:spPr>
          <a:xfrm>
            <a:off x="0" y="6400800"/>
            <a:ext cx="9144000" cy="76200"/>
          </a:xfrm>
          <a:prstGeom prst="rect">
            <a:avLst/>
          </a:prstGeom>
          <a:solidFill>
            <a:srgbClr val="1C366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8" name="Rectangle 7"/>
          <p:cNvSpPr/>
          <p:nvPr/>
        </p:nvSpPr>
        <p:spPr>
          <a:xfrm>
            <a:off x="0" y="0"/>
            <a:ext cx="9144000" cy="457200"/>
          </a:xfrm>
          <a:prstGeom prst="rect">
            <a:avLst/>
          </a:prstGeom>
          <a:solidFill>
            <a:srgbClr val="1C366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1030" name="TextBox 8"/>
          <p:cNvSpPr txBox="1">
            <a:spLocks noChangeArrowheads="1"/>
          </p:cNvSpPr>
          <p:nvPr/>
        </p:nvSpPr>
        <p:spPr bwMode="auto">
          <a:xfrm>
            <a:off x="457200" y="6473825"/>
            <a:ext cx="75438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US" sz="1400" b="1" dirty="0" smtClean="0">
                <a:solidFill>
                  <a:srgbClr val="0D0D0D"/>
                </a:solidFill>
              </a:rPr>
              <a:t>			</a:t>
            </a:r>
            <a:r>
              <a:rPr lang="en-US" sz="1400" b="1" smtClean="0">
                <a:solidFill>
                  <a:srgbClr val="0D0D0D"/>
                </a:solidFill>
              </a:rPr>
              <a:t>                 	</a:t>
            </a:r>
            <a:endParaRPr lang="en-US" sz="1200" dirty="0" smtClean="0">
              <a:solidFill>
                <a:srgbClr val="0D0D0D"/>
              </a:solidFill>
            </a:endParaRPr>
          </a:p>
        </p:txBody>
      </p:sp>
      <p:sp>
        <p:nvSpPr>
          <p:cNvPr id="6" name="Slide Number Placeholder 5"/>
          <p:cNvSpPr>
            <a:spLocks noGrp="1"/>
          </p:cNvSpPr>
          <p:nvPr>
            <p:ph type="sldNum" sz="quarter" idx="4"/>
          </p:nvPr>
        </p:nvSpPr>
        <p:spPr>
          <a:xfrm>
            <a:off x="8153400" y="6473825"/>
            <a:ext cx="533400" cy="307975"/>
          </a:xfrm>
          <a:prstGeom prst="rect">
            <a:avLst/>
          </a:prstGeom>
        </p:spPr>
        <p:txBody>
          <a:bodyPr vert="horz" lIns="91440" tIns="45720" rIns="91440" bIns="45720" rtlCol="0" anchor="ctr"/>
          <a:lstStyle>
            <a:lvl1pPr algn="r" fontAlgn="auto">
              <a:spcBef>
                <a:spcPts val="0"/>
              </a:spcBef>
              <a:spcAft>
                <a:spcPts val="0"/>
              </a:spcAft>
              <a:defRPr sz="1200">
                <a:solidFill>
                  <a:schemeClr val="tx1">
                    <a:lumMod val="95000"/>
                    <a:lumOff val="5000"/>
                  </a:schemeClr>
                </a:solidFill>
                <a:latin typeface="+mn-lt"/>
                <a:cs typeface="+mn-cs"/>
              </a:defRPr>
            </a:lvl1pPr>
          </a:lstStyle>
          <a:p>
            <a:pPr>
              <a:defRPr/>
            </a:pPr>
            <a:fld id="{43861BFF-92AD-4B19-9909-DA3357BA777B}" type="slidenum">
              <a:rPr lang="en-US"/>
              <a:pPr>
                <a:defRPr/>
              </a:pPr>
              <a:t>‹#›</a:t>
            </a:fld>
            <a:endParaRPr lang="en-US" dirty="0"/>
          </a:p>
        </p:txBody>
      </p:sp>
      <p:sp>
        <p:nvSpPr>
          <p:cNvPr id="1033" name="TextBox 13"/>
          <p:cNvSpPr txBox="1">
            <a:spLocks noChangeArrowheads="1"/>
          </p:cNvSpPr>
          <p:nvPr/>
        </p:nvSpPr>
        <p:spPr bwMode="auto">
          <a:xfrm>
            <a:off x="142875" y="73025"/>
            <a:ext cx="3209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US" sz="1400" smtClean="0">
                <a:solidFill>
                  <a:schemeClr val="bg1"/>
                </a:solidFill>
              </a:rPr>
              <a:t>Wisconsin Department of Health Services			</a:t>
            </a:r>
            <a:endParaRPr lang="en-US" sz="1400" b="1" smtClean="0">
              <a:solidFill>
                <a:schemeClr val="bg1"/>
              </a:solidFill>
            </a:endParaRPr>
          </a:p>
        </p:txBody>
      </p:sp>
      <p:pic>
        <p:nvPicPr>
          <p:cNvPr id="10" name="Picture 15"/>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25872" y="589343"/>
            <a:ext cx="996346" cy="996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id="1" dur="indefinite" restart="never" nodeType="tmRoot"/>
      </p:par>
    </p:tnLst>
  </p:timing>
  <p:hf hdr="0" ftr="0" dt="0"/>
  <p:txStyles>
    <p:titleStyle>
      <a:lvl1pPr algn="ctr" rtl="0" eaLnBrk="1" fontAlgn="base" hangingPunct="1">
        <a:spcBef>
          <a:spcPct val="0"/>
        </a:spcBef>
        <a:spcAft>
          <a:spcPct val="0"/>
        </a:spcAft>
        <a:defRPr sz="4400" b="1" i="0" u="none" kern="1200">
          <a:solidFill>
            <a:schemeClr val="tx1"/>
          </a:solidFill>
          <a:latin typeface="Tunga" pitchFamily="34" charset="0"/>
          <a:ea typeface="+mj-ea"/>
          <a:cs typeface="Tunga" pitchFamily="34" charset="0"/>
        </a:defRPr>
      </a:lvl1pPr>
      <a:lvl2pPr algn="ctr" rtl="0" eaLnBrk="1" fontAlgn="base" hangingPunct="1">
        <a:spcBef>
          <a:spcPct val="0"/>
        </a:spcBef>
        <a:spcAft>
          <a:spcPct val="0"/>
        </a:spcAft>
        <a:defRPr sz="4400" b="1">
          <a:solidFill>
            <a:schemeClr val="tx1"/>
          </a:solidFill>
          <a:latin typeface="Tunga" pitchFamily="34" charset="0"/>
          <a:cs typeface="Tunga" pitchFamily="34" charset="0"/>
        </a:defRPr>
      </a:lvl2pPr>
      <a:lvl3pPr algn="ctr" rtl="0" eaLnBrk="1" fontAlgn="base" hangingPunct="1">
        <a:spcBef>
          <a:spcPct val="0"/>
        </a:spcBef>
        <a:spcAft>
          <a:spcPct val="0"/>
        </a:spcAft>
        <a:defRPr sz="4400" b="1">
          <a:solidFill>
            <a:schemeClr val="tx1"/>
          </a:solidFill>
          <a:latin typeface="Tunga" pitchFamily="34" charset="0"/>
          <a:cs typeface="Tunga" pitchFamily="34" charset="0"/>
        </a:defRPr>
      </a:lvl3pPr>
      <a:lvl4pPr algn="ctr" rtl="0" eaLnBrk="1" fontAlgn="base" hangingPunct="1">
        <a:spcBef>
          <a:spcPct val="0"/>
        </a:spcBef>
        <a:spcAft>
          <a:spcPct val="0"/>
        </a:spcAft>
        <a:defRPr sz="4400" b="1">
          <a:solidFill>
            <a:schemeClr val="tx1"/>
          </a:solidFill>
          <a:latin typeface="Tunga" pitchFamily="34" charset="0"/>
          <a:cs typeface="Tunga" pitchFamily="34" charset="0"/>
        </a:defRPr>
      </a:lvl4pPr>
      <a:lvl5pPr algn="ctr" rtl="0" eaLnBrk="1" fontAlgn="base" hangingPunct="1">
        <a:spcBef>
          <a:spcPct val="0"/>
        </a:spcBef>
        <a:spcAft>
          <a:spcPct val="0"/>
        </a:spcAft>
        <a:defRPr sz="4400" b="1">
          <a:solidFill>
            <a:schemeClr val="tx1"/>
          </a:solidFill>
          <a:latin typeface="Tunga" pitchFamily="34" charset="0"/>
          <a:cs typeface="Tunga" pitchFamily="34" charset="0"/>
        </a:defRPr>
      </a:lvl5pPr>
      <a:lvl6pPr marL="457200" algn="ctr" rtl="0" eaLnBrk="1" fontAlgn="base" hangingPunct="1">
        <a:spcBef>
          <a:spcPct val="0"/>
        </a:spcBef>
        <a:spcAft>
          <a:spcPct val="0"/>
        </a:spcAft>
        <a:defRPr sz="4400" b="1">
          <a:solidFill>
            <a:schemeClr val="tx1"/>
          </a:solidFill>
          <a:latin typeface="Tunga" pitchFamily="34" charset="0"/>
          <a:cs typeface="Tunga" pitchFamily="34" charset="0"/>
        </a:defRPr>
      </a:lvl6pPr>
      <a:lvl7pPr marL="914400" algn="ctr" rtl="0" eaLnBrk="1" fontAlgn="base" hangingPunct="1">
        <a:spcBef>
          <a:spcPct val="0"/>
        </a:spcBef>
        <a:spcAft>
          <a:spcPct val="0"/>
        </a:spcAft>
        <a:defRPr sz="4400" b="1">
          <a:solidFill>
            <a:schemeClr val="tx1"/>
          </a:solidFill>
          <a:latin typeface="Tunga" pitchFamily="34" charset="0"/>
          <a:cs typeface="Tunga" pitchFamily="34" charset="0"/>
        </a:defRPr>
      </a:lvl7pPr>
      <a:lvl8pPr marL="1371600" algn="ctr" rtl="0" eaLnBrk="1" fontAlgn="base" hangingPunct="1">
        <a:spcBef>
          <a:spcPct val="0"/>
        </a:spcBef>
        <a:spcAft>
          <a:spcPct val="0"/>
        </a:spcAft>
        <a:defRPr sz="4400" b="1">
          <a:solidFill>
            <a:schemeClr val="tx1"/>
          </a:solidFill>
          <a:latin typeface="Tunga" pitchFamily="34" charset="0"/>
          <a:cs typeface="Tunga" pitchFamily="34" charset="0"/>
        </a:defRPr>
      </a:lvl8pPr>
      <a:lvl9pPr marL="1828800" algn="ctr" rtl="0" eaLnBrk="1" fontAlgn="base" hangingPunct="1">
        <a:spcBef>
          <a:spcPct val="0"/>
        </a:spcBef>
        <a:spcAft>
          <a:spcPct val="0"/>
        </a:spcAft>
        <a:defRPr sz="4400" b="1">
          <a:solidFill>
            <a:schemeClr val="tx1"/>
          </a:solidFill>
          <a:latin typeface="Tunga" pitchFamily="34" charset="0"/>
          <a:cs typeface="Tunga" pitchFamily="34" charset="0"/>
        </a:defRPr>
      </a:lvl9pPr>
    </p:titleStyle>
    <p:bodyStyle>
      <a:lvl1pPr marL="342900" indent="-342900" algn="l" rtl="0" eaLnBrk="1" fontAlgn="base" hangingPunct="1">
        <a:spcBef>
          <a:spcPct val="20000"/>
        </a:spcBef>
        <a:spcAft>
          <a:spcPct val="0"/>
        </a:spcAft>
        <a:buFont typeface="Arial" charset="0"/>
        <a:buChar char="•"/>
        <a:defRPr sz="2800" kern="1200">
          <a:solidFill>
            <a:schemeClr val="tx1"/>
          </a:solidFill>
          <a:latin typeface="+mj-lt"/>
          <a:ea typeface="Verdana" pitchFamily="34" charset="0"/>
          <a:cs typeface="Verdana" pitchFamily="34" charset="0"/>
        </a:defRPr>
      </a:lvl1pPr>
      <a:lvl2pPr marL="742950" indent="-285750" algn="l" rtl="0" eaLnBrk="1" fontAlgn="base" hangingPunct="1">
        <a:spcBef>
          <a:spcPct val="20000"/>
        </a:spcBef>
        <a:spcAft>
          <a:spcPct val="0"/>
        </a:spcAft>
        <a:buFont typeface="Courier New" pitchFamily="49" charset="0"/>
        <a:buChar char="o"/>
        <a:defRPr sz="2400" b="0" i="0" u="none" kern="1200">
          <a:solidFill>
            <a:schemeClr val="tx1"/>
          </a:solidFill>
          <a:latin typeface="+mj-lt"/>
          <a:ea typeface="Verdana" pitchFamily="34" charset="0"/>
          <a:cs typeface="Verdana" pitchFamily="34" charset="0"/>
        </a:defRPr>
      </a:lvl2pPr>
      <a:lvl3pPr marL="1143000" indent="-228600" algn="l" rtl="0" eaLnBrk="1" fontAlgn="base" hangingPunct="1">
        <a:spcBef>
          <a:spcPct val="20000"/>
        </a:spcBef>
        <a:spcAft>
          <a:spcPct val="0"/>
        </a:spcAft>
        <a:buFont typeface="Wingdings" pitchFamily="2" charset="2"/>
        <a:buChar char="§"/>
        <a:defRPr sz="2000" kern="1200">
          <a:solidFill>
            <a:schemeClr val="tx1"/>
          </a:solidFill>
          <a:latin typeface="+mj-lt"/>
          <a:ea typeface="Verdana" pitchFamily="34" charset="0"/>
          <a:cs typeface="Verdana" pitchFamily="34" charset="0"/>
        </a:defRPr>
      </a:lvl3pPr>
      <a:lvl4pPr marL="1600200" indent="-228600" algn="l" rtl="0" eaLnBrk="1" fontAlgn="base" hangingPunct="1">
        <a:spcBef>
          <a:spcPct val="20000"/>
        </a:spcBef>
        <a:spcAft>
          <a:spcPct val="0"/>
        </a:spcAft>
        <a:buFont typeface="Arial" charset="0"/>
        <a:buChar char="•"/>
        <a:defRPr sz="1800" kern="1200">
          <a:solidFill>
            <a:schemeClr val="tx1"/>
          </a:solidFill>
          <a:latin typeface="+mj-lt"/>
          <a:ea typeface="Verdana" pitchFamily="34" charset="0"/>
          <a:cs typeface="Verdana" pitchFamily="34" charset="0"/>
        </a:defRPr>
      </a:lvl4pPr>
      <a:lvl5pPr marL="2057400" indent="-228600" algn="l" rtl="0" eaLnBrk="1" fontAlgn="base" hangingPunct="1">
        <a:spcBef>
          <a:spcPct val="20000"/>
        </a:spcBef>
        <a:spcAft>
          <a:spcPct val="0"/>
        </a:spcAft>
        <a:buFont typeface="Arial" charset="0"/>
        <a:buChar char="»"/>
        <a:defRPr sz="1800" kern="1200">
          <a:solidFill>
            <a:schemeClr val="tx1"/>
          </a:solidFill>
          <a:latin typeface="+mj-lt"/>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2" Type="http://schemas.openxmlformats.org/officeDocument/2006/relationships/hyperlink" Target="mailto:Megan.Shober@wisconsin.gov"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chart" Target="../charts/chart7.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US" smtClean="0">
                <a:solidFill>
                  <a:schemeClr val="tx1"/>
                </a:solidFill>
              </a:rPr>
              <a:t>Megan Shober</a:t>
            </a:r>
          </a:p>
          <a:p>
            <a:pPr eaLnBrk="1" fontAlgn="auto" hangingPunct="1">
              <a:spcAft>
                <a:spcPts val="0"/>
              </a:spcAft>
              <a:buFont typeface="Arial" pitchFamily="34" charset="0"/>
              <a:buNone/>
              <a:defRPr/>
            </a:pPr>
            <a:r>
              <a:rPr lang="en-US" smtClean="0">
                <a:solidFill>
                  <a:schemeClr val="tx1"/>
                </a:solidFill>
              </a:rPr>
              <a:t>Nuclear Engineer</a:t>
            </a:r>
          </a:p>
          <a:p>
            <a:pPr eaLnBrk="1" fontAlgn="auto" hangingPunct="1">
              <a:spcAft>
                <a:spcPts val="0"/>
              </a:spcAft>
              <a:buFont typeface="Arial" pitchFamily="34" charset="0"/>
              <a:buNone/>
              <a:defRPr/>
            </a:pPr>
            <a:r>
              <a:rPr lang="en-US" smtClean="0">
                <a:solidFill>
                  <a:schemeClr val="tx1"/>
                </a:solidFill>
              </a:rPr>
              <a:t>August 23, 2016</a:t>
            </a:r>
          </a:p>
        </p:txBody>
      </p:sp>
      <p:sp>
        <p:nvSpPr>
          <p:cNvPr id="2051" name="Title 1"/>
          <p:cNvSpPr>
            <a:spLocks noGrp="1"/>
          </p:cNvSpPr>
          <p:nvPr>
            <p:ph type="title"/>
          </p:nvPr>
        </p:nvSpPr>
        <p:spPr>
          <a:xfrm>
            <a:off x="990600" y="1676400"/>
            <a:ext cx="7543800" cy="1143000"/>
          </a:xfrm>
        </p:spPr>
        <p:txBody>
          <a:bodyPr/>
          <a:lstStyle/>
          <a:p>
            <a:pPr eaLnBrk="1" hangingPunct="1"/>
            <a:r>
              <a:rPr lang="en-US" smtClean="0"/>
              <a:t>Wisconsin Security Inspections</a:t>
            </a:r>
            <a:endParaRPr lang="en-US" dirty="0" smtClean="0"/>
          </a:p>
        </p:txBody>
      </p:sp>
      <p:sp>
        <p:nvSpPr>
          <p:cNvPr id="2" name="Slide Number Placeholder 1"/>
          <p:cNvSpPr>
            <a:spLocks noGrp="1"/>
          </p:cNvSpPr>
          <p:nvPr>
            <p:ph type="sldNum" sz="quarter" idx="12"/>
          </p:nvPr>
        </p:nvSpPr>
        <p:spPr/>
        <p:txBody>
          <a:bodyPr/>
          <a:lstStyle/>
          <a:p>
            <a:pPr>
              <a:defRPr/>
            </a:pPr>
            <a:fld id="{ED57BF76-1942-4EFE-AA29-82442E406BAE}" type="slidenum">
              <a:rPr lang="en-US" smtClean="0"/>
              <a:pPr>
                <a:defRPr/>
              </a:pPr>
              <a:t>1</a:t>
            </a:fld>
            <a:endParaRPr lang="en-US" dirty="0"/>
          </a:p>
        </p:txBody>
      </p:sp>
      <p:sp>
        <p:nvSpPr>
          <p:cNvPr id="5" name="TextBox 4"/>
          <p:cNvSpPr txBox="1"/>
          <p:nvPr/>
        </p:nvSpPr>
        <p:spPr>
          <a:xfrm>
            <a:off x="1752600" y="6489869"/>
            <a:ext cx="5744586" cy="307777"/>
          </a:xfrm>
          <a:prstGeom prst="rect">
            <a:avLst/>
          </a:prstGeom>
          <a:noFill/>
        </p:spPr>
        <p:txBody>
          <a:bodyPr wrap="none" rtlCol="0">
            <a:spAutoFit/>
          </a:bodyPr>
          <a:lstStyle/>
          <a:p>
            <a:pPr marL="0" indent="0" algn="ctr">
              <a:buNone/>
            </a:pPr>
            <a:r>
              <a:rPr lang="en-US" sz="1400"/>
              <a:t>Division of </a:t>
            </a:r>
            <a:r>
              <a:rPr lang="en-US" sz="1400"/>
              <a:t>Public </a:t>
            </a:r>
            <a:r>
              <a:rPr lang="en-US" sz="1400" smtClean="0"/>
              <a:t>Health, </a:t>
            </a:r>
            <a:r>
              <a:rPr lang="en-US" sz="1400"/>
              <a:t>Bureau </a:t>
            </a:r>
            <a:r>
              <a:rPr lang="en-US" sz="1400"/>
              <a:t>of Environmental </a:t>
            </a:r>
            <a:r>
              <a:rPr lang="en-US" sz="1400" smtClean="0"/>
              <a:t>and Occupational </a:t>
            </a:r>
            <a:r>
              <a:rPr lang="en-US" sz="1400" smtClean="0"/>
              <a:t>Health</a:t>
            </a:r>
            <a:endParaRPr lang="en-US" sz="14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00200" y="563563"/>
            <a:ext cx="7543800" cy="1036637"/>
          </a:xfrm>
        </p:spPr>
        <p:txBody>
          <a:bodyPr/>
          <a:lstStyle/>
          <a:p>
            <a:r>
              <a:rPr lang="en-US" smtClean="0"/>
              <a:t>10 CFR 37 Inspection Results Violations Per Inspection</a:t>
            </a:r>
            <a:endParaRPr lang="en-US"/>
          </a:p>
        </p:txBody>
      </p:sp>
      <p:graphicFrame>
        <p:nvGraphicFramePr>
          <p:cNvPr id="5" name="Chart 4"/>
          <p:cNvGraphicFramePr>
            <a:graphicFrameLocks/>
          </p:cNvGraphicFramePr>
          <p:nvPr>
            <p:extLst>
              <p:ext uri="{D42A27DB-BD31-4B8C-83A1-F6EECF244321}">
                <p14:modId xmlns:p14="http://schemas.microsoft.com/office/powerpoint/2010/main" val="2703659836"/>
              </p:ext>
            </p:extLst>
          </p:nvPr>
        </p:nvGraphicFramePr>
        <p:xfrm>
          <a:off x="457200" y="1676400"/>
          <a:ext cx="8229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pPr>
              <a:defRPr/>
            </a:pPr>
            <a:fld id="{26D791F7-A40B-4CEF-B11E-1C53B2387163}" type="slidenum">
              <a:rPr lang="en-US" smtClean="0"/>
              <a:pPr>
                <a:defRPr/>
              </a:pPr>
              <a:t>10</a:t>
            </a:fld>
            <a:endParaRPr lang="en-US" dirty="0"/>
          </a:p>
        </p:txBody>
      </p:sp>
    </p:spTree>
    <p:extLst>
      <p:ext uri="{BB962C8B-B14F-4D97-AF65-F5344CB8AC3E}">
        <p14:creationId xmlns:p14="http://schemas.microsoft.com/office/powerpoint/2010/main" val="41527604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Common Problems</a:t>
            </a:r>
            <a:endParaRPr lang="en-US"/>
          </a:p>
        </p:txBody>
      </p:sp>
      <p:sp>
        <p:nvSpPr>
          <p:cNvPr id="3" name="Content Placeholder 2"/>
          <p:cNvSpPr>
            <a:spLocks noGrp="1"/>
          </p:cNvSpPr>
          <p:nvPr>
            <p:ph idx="1"/>
          </p:nvPr>
        </p:nvSpPr>
        <p:spPr/>
        <p:txBody>
          <a:bodyPr/>
          <a:lstStyle/>
          <a:p>
            <a:r>
              <a:rPr lang="en-US" smtClean="0"/>
              <a:t>10 CFR 37.43(a): </a:t>
            </a:r>
            <a:r>
              <a:rPr lang="en-US"/>
              <a:t>security </a:t>
            </a:r>
            <a:r>
              <a:rPr lang="en-US" smtClean="0"/>
              <a:t>plan</a:t>
            </a:r>
          </a:p>
          <a:p>
            <a:r>
              <a:rPr lang="en-US"/>
              <a:t>10 CFR 37.47: security zones</a:t>
            </a:r>
          </a:p>
          <a:p>
            <a:r>
              <a:rPr lang="en-US" smtClean="0"/>
              <a:t>10 </a:t>
            </a:r>
            <a:r>
              <a:rPr lang="en-US"/>
              <a:t>CFR </a:t>
            </a:r>
            <a:r>
              <a:rPr lang="en-US" smtClean="0"/>
              <a:t>37.43(b): implementing procedures</a:t>
            </a:r>
            <a:endParaRPr lang="en-US"/>
          </a:p>
          <a:p>
            <a:r>
              <a:rPr lang="en-US" smtClean="0"/>
              <a:t>10 </a:t>
            </a:r>
            <a:r>
              <a:rPr lang="en-US"/>
              <a:t>CFR 37.23(e)(5): not updating list within 7 </a:t>
            </a:r>
            <a:r>
              <a:rPr lang="en-US" smtClean="0"/>
              <a:t>days</a:t>
            </a:r>
            <a:endParaRPr lang="en-US"/>
          </a:p>
          <a:p>
            <a:r>
              <a:rPr lang="en-US"/>
              <a:t>10 CFR </a:t>
            </a:r>
            <a:r>
              <a:rPr lang="en-US" smtClean="0"/>
              <a:t>37.49(a</a:t>
            </a:r>
            <a:r>
              <a:rPr lang="en-US"/>
              <a:t>)(3): </a:t>
            </a:r>
            <a:r>
              <a:rPr lang="en-US" smtClean="0"/>
              <a:t>can’t </a:t>
            </a:r>
            <a:r>
              <a:rPr lang="en-US" smtClean="0"/>
              <a:t>detect </a:t>
            </a:r>
            <a:r>
              <a:rPr lang="en-US" smtClean="0"/>
              <a:t>removal</a:t>
            </a:r>
          </a:p>
          <a:p>
            <a:r>
              <a:rPr lang="en-US"/>
              <a:t>10 CFR 37.23: no access authorization </a:t>
            </a:r>
            <a:r>
              <a:rPr lang="en-US" smtClean="0"/>
              <a:t>procedures</a:t>
            </a:r>
            <a:endParaRPr lang="en-US"/>
          </a:p>
          <a:p>
            <a:pPr marL="0" indent="0">
              <a:buNone/>
            </a:pPr>
            <a:endParaRPr lang="en-US"/>
          </a:p>
        </p:txBody>
      </p:sp>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11</a:t>
            </a:fld>
            <a:endParaRPr lang="en-US" dirty="0"/>
          </a:p>
        </p:txBody>
      </p:sp>
    </p:spTree>
    <p:extLst>
      <p:ext uri="{BB962C8B-B14F-4D97-AF65-F5344CB8AC3E}">
        <p14:creationId xmlns:p14="http://schemas.microsoft.com/office/powerpoint/2010/main" val="3814182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Rule Interpretation Issues</a:t>
            </a:r>
            <a:endParaRPr lang="en-US"/>
          </a:p>
        </p:txBody>
      </p:sp>
      <p:sp>
        <p:nvSpPr>
          <p:cNvPr id="3" name="Content Placeholder 2"/>
          <p:cNvSpPr>
            <a:spLocks noGrp="1"/>
          </p:cNvSpPr>
          <p:nvPr>
            <p:ph idx="1"/>
          </p:nvPr>
        </p:nvSpPr>
        <p:spPr/>
        <p:txBody>
          <a:bodyPr/>
          <a:lstStyle/>
          <a:p>
            <a:r>
              <a:rPr lang="en-US" smtClean="0"/>
              <a:t>Background investigations</a:t>
            </a:r>
          </a:p>
          <a:p>
            <a:r>
              <a:rPr lang="en-US" smtClean="0"/>
              <a:t>Education verification</a:t>
            </a:r>
          </a:p>
          <a:p>
            <a:r>
              <a:rPr lang="en-US" smtClean="0"/>
              <a:t>Detecting unauthorized removal</a:t>
            </a:r>
            <a:endParaRPr lang="en-US"/>
          </a:p>
        </p:txBody>
      </p:sp>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12</a:t>
            </a:fld>
            <a:endParaRPr lang="en-US" dirty="0"/>
          </a:p>
        </p:txBody>
      </p:sp>
    </p:spTree>
    <p:extLst>
      <p:ext uri="{BB962C8B-B14F-4D97-AF65-F5344CB8AC3E}">
        <p14:creationId xmlns:p14="http://schemas.microsoft.com/office/powerpoint/2010/main" val="3844493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Background Investigations</a:t>
            </a:r>
            <a:br>
              <a:rPr lang="en-US" smtClean="0"/>
            </a:br>
            <a:r>
              <a:rPr lang="en-US"/>
              <a:t>10 CFR 37.25(a</a:t>
            </a:r>
            <a:r>
              <a:rPr lang="en-US" smtClean="0"/>
              <a:t>)</a:t>
            </a:r>
            <a:endParaRPr lang="en-US"/>
          </a:p>
        </p:txBody>
      </p:sp>
      <p:sp>
        <p:nvSpPr>
          <p:cNvPr id="3" name="Content Placeholder 2"/>
          <p:cNvSpPr>
            <a:spLocks noGrp="1"/>
          </p:cNvSpPr>
          <p:nvPr>
            <p:ph idx="1"/>
          </p:nvPr>
        </p:nvSpPr>
        <p:spPr/>
        <p:txBody>
          <a:bodyPr/>
          <a:lstStyle/>
          <a:p>
            <a:r>
              <a:rPr lang="en-US" smtClean="0"/>
              <a:t>“The scope of the investigation must encompass at least the 7 years preceding the date of the background investigation…”</a:t>
            </a:r>
          </a:p>
          <a:p>
            <a:pPr lvl="1"/>
            <a:r>
              <a:rPr lang="en-US" smtClean="0"/>
              <a:t>How long are investigation elements “good for” before a licensee has to solicit updated information?</a:t>
            </a:r>
          </a:p>
          <a:p>
            <a:pPr lvl="1"/>
            <a:r>
              <a:rPr lang="en-US" smtClean="0"/>
              <a:t>Can a licensee use employment reference checks for the character determination</a:t>
            </a:r>
            <a:r>
              <a:rPr lang="en-US" smtClean="0"/>
              <a:t>?</a:t>
            </a:r>
            <a:endParaRPr lang="en-US" smtClean="0"/>
          </a:p>
          <a:p>
            <a:pPr lvl="1"/>
            <a:r>
              <a:rPr lang="en-US" smtClean="0"/>
              <a:t>When licensees contract background checks to third-party companies, how do they ensure the check meets Part 37?</a:t>
            </a:r>
          </a:p>
          <a:p>
            <a:pPr lvl="1"/>
            <a:r>
              <a:rPr lang="en-US" smtClean="0"/>
              <a:t>How hard should we push for licensees to collect independent information?</a:t>
            </a:r>
          </a:p>
          <a:p>
            <a:pPr lvl="1"/>
            <a:endParaRPr lang="en-US"/>
          </a:p>
        </p:txBody>
      </p:sp>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13</a:t>
            </a:fld>
            <a:endParaRPr lang="en-US" dirty="0"/>
          </a:p>
        </p:txBody>
      </p:sp>
    </p:spTree>
    <p:extLst>
      <p:ext uri="{BB962C8B-B14F-4D97-AF65-F5344CB8AC3E}">
        <p14:creationId xmlns:p14="http://schemas.microsoft.com/office/powerpoint/2010/main" val="282192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Education - </a:t>
            </a:r>
            <a:r>
              <a:rPr lang="en-US"/>
              <a:t>10 CFR </a:t>
            </a:r>
            <a:r>
              <a:rPr lang="en-US" smtClean="0"/>
              <a:t>37.25(a</a:t>
            </a:r>
            <a:r>
              <a:rPr lang="en-US"/>
              <a:t>)(4)</a:t>
            </a:r>
          </a:p>
        </p:txBody>
      </p:sp>
      <p:sp>
        <p:nvSpPr>
          <p:cNvPr id="3" name="Content Placeholder 2"/>
          <p:cNvSpPr>
            <a:spLocks noGrp="1"/>
          </p:cNvSpPr>
          <p:nvPr>
            <p:ph idx="1"/>
          </p:nvPr>
        </p:nvSpPr>
        <p:spPr/>
        <p:txBody>
          <a:bodyPr/>
          <a:lstStyle/>
          <a:p>
            <a:r>
              <a:rPr lang="en-US" smtClean="0"/>
              <a:t>Does a licensee have to verify education if it happened more than 7 years ago?</a:t>
            </a:r>
          </a:p>
          <a:p>
            <a:pPr lvl="1"/>
            <a:r>
              <a:rPr lang="en-US" smtClean="0"/>
              <a:t>The investigation must encompass “at least” the 7 years preceding.</a:t>
            </a:r>
          </a:p>
          <a:p>
            <a:pPr lvl="1"/>
            <a:r>
              <a:rPr lang="en-US"/>
              <a:t>Licensees </a:t>
            </a:r>
            <a:r>
              <a:rPr lang="en-US" smtClean="0"/>
              <a:t>must verify </a:t>
            </a:r>
            <a:r>
              <a:rPr lang="en-US"/>
              <a:t>that the individual participated in the education process “during the claimed </a:t>
            </a:r>
            <a:r>
              <a:rPr lang="en-US" smtClean="0"/>
              <a:t>period.”</a:t>
            </a:r>
          </a:p>
          <a:p>
            <a:pPr lvl="1"/>
            <a:r>
              <a:rPr lang="en-US" smtClean="0"/>
              <a:t>NUREG-2155, p. 71 A2: “A licensee does not need to verify an individual’s education </a:t>
            </a:r>
            <a:r>
              <a:rPr lang="en-US" i="1" smtClean="0"/>
              <a:t>if such verification occurred more than 7 years ago</a:t>
            </a:r>
            <a:r>
              <a:rPr lang="en-US" smtClean="0"/>
              <a:t>.”</a:t>
            </a:r>
          </a:p>
          <a:p>
            <a:pPr lvl="1"/>
            <a:endParaRPr lang="en-US"/>
          </a:p>
          <a:p>
            <a:pPr lvl="1"/>
            <a:endParaRPr lang="en-US"/>
          </a:p>
        </p:txBody>
      </p:sp>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14</a:t>
            </a:fld>
            <a:endParaRPr lang="en-US" dirty="0"/>
          </a:p>
        </p:txBody>
      </p:sp>
    </p:spTree>
    <p:extLst>
      <p:ext uri="{BB962C8B-B14F-4D97-AF65-F5344CB8AC3E}">
        <p14:creationId xmlns:p14="http://schemas.microsoft.com/office/powerpoint/2010/main" val="3859528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Education - </a:t>
            </a:r>
            <a:r>
              <a:rPr lang="en-US"/>
              <a:t>10 CFR </a:t>
            </a:r>
            <a:r>
              <a:rPr lang="en-US" smtClean="0"/>
              <a:t>37.25(a</a:t>
            </a:r>
            <a:r>
              <a:rPr lang="en-US"/>
              <a:t>)(4)</a:t>
            </a:r>
          </a:p>
        </p:txBody>
      </p:sp>
      <p:sp>
        <p:nvSpPr>
          <p:cNvPr id="3" name="Content Placeholder 2"/>
          <p:cNvSpPr>
            <a:spLocks noGrp="1"/>
          </p:cNvSpPr>
          <p:nvPr>
            <p:ph idx="1"/>
          </p:nvPr>
        </p:nvSpPr>
        <p:spPr/>
        <p:txBody>
          <a:bodyPr/>
          <a:lstStyle/>
          <a:p>
            <a:r>
              <a:rPr lang="en-US"/>
              <a:t>What is “the education process</a:t>
            </a:r>
            <a:r>
              <a:rPr lang="en-US" smtClean="0"/>
              <a:t>”?</a:t>
            </a:r>
          </a:p>
          <a:p>
            <a:pPr lvl="1"/>
            <a:r>
              <a:rPr lang="en-US" smtClean="0"/>
              <a:t>Is it only from an accredited institution?</a:t>
            </a:r>
          </a:p>
          <a:p>
            <a:pPr lvl="1"/>
            <a:r>
              <a:rPr lang="en-US" smtClean="0"/>
              <a:t>Is it only when an individual is working toward a degree?</a:t>
            </a:r>
          </a:p>
          <a:p>
            <a:pPr lvl="1"/>
            <a:r>
              <a:rPr lang="en-US" smtClean="0"/>
              <a:t>What about “continuing education</a:t>
            </a:r>
            <a:r>
              <a:rPr lang="en-US" smtClean="0"/>
              <a:t>”?</a:t>
            </a:r>
          </a:p>
          <a:p>
            <a:pPr marL="457200" lvl="1" indent="0">
              <a:buNone/>
            </a:pPr>
            <a:endParaRPr lang="en-US" smtClean="0"/>
          </a:p>
          <a:p>
            <a:r>
              <a:rPr lang="en-US" smtClean="0"/>
              <a:t>High school</a:t>
            </a:r>
            <a:endParaRPr lang="en-US"/>
          </a:p>
          <a:p>
            <a:endParaRPr lang="en-US"/>
          </a:p>
        </p:txBody>
      </p:sp>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15</a:t>
            </a:fld>
            <a:endParaRPr lang="en-US" dirty="0"/>
          </a:p>
        </p:txBody>
      </p:sp>
    </p:spTree>
    <p:extLst>
      <p:ext uri="{BB962C8B-B14F-4D97-AF65-F5344CB8AC3E}">
        <p14:creationId xmlns:p14="http://schemas.microsoft.com/office/powerpoint/2010/main" val="345784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Detecting Removal – </a:t>
            </a:r>
            <a:br>
              <a:rPr lang="en-US" smtClean="0"/>
            </a:br>
            <a:r>
              <a:rPr lang="en-US" smtClean="0"/>
              <a:t>10 </a:t>
            </a:r>
            <a:r>
              <a:rPr lang="en-US"/>
              <a:t>CFR 37.49(a)(3) </a:t>
            </a:r>
          </a:p>
        </p:txBody>
      </p:sp>
      <p:sp>
        <p:nvSpPr>
          <p:cNvPr id="3" name="Content Placeholder 2"/>
          <p:cNvSpPr>
            <a:spLocks noGrp="1"/>
          </p:cNvSpPr>
          <p:nvPr>
            <p:ph idx="1"/>
          </p:nvPr>
        </p:nvSpPr>
        <p:spPr/>
        <p:txBody>
          <a:bodyPr/>
          <a:lstStyle/>
          <a:p>
            <a:r>
              <a:rPr lang="en-US"/>
              <a:t>D</a:t>
            </a:r>
            <a:r>
              <a:rPr lang="en-US" smtClean="0"/>
              <a:t>ifficult to apply to Category 1 quantities that have become mobile.</a:t>
            </a:r>
          </a:p>
          <a:p>
            <a:pPr marL="0" indent="0">
              <a:buNone/>
            </a:pPr>
            <a:endParaRPr lang="en-US"/>
          </a:p>
        </p:txBody>
      </p:sp>
      <p:pic>
        <p:nvPicPr>
          <p:cNvPr id="1026" name="Picture 2" descr="L:\Agreement State\_WI Licenses\079-1281-1 Aurora Health Care Metro, Inc. dba Aurora St. Luke's Medical Center\Inspections\GK disposal photos\IMG_0216.JPG"/>
          <p:cNvPicPr>
            <a:picLocks noChangeAspect="1" noChangeArrowheads="1"/>
          </p:cNvPicPr>
          <p:nvPr/>
        </p:nvPicPr>
        <p:blipFill rotWithShape="1">
          <a:blip r:embed="rId3">
            <a:extLst>
              <a:ext uri="{28A0092B-C50C-407E-A947-70E740481C1C}">
                <a14:useLocalDpi xmlns:a14="http://schemas.microsoft.com/office/drawing/2010/main" val="0"/>
              </a:ext>
            </a:extLst>
          </a:blip>
          <a:srcRect l="7546" t="25838" r="13354"/>
          <a:stretch/>
        </p:blipFill>
        <p:spPr bwMode="auto">
          <a:xfrm rot="5400000">
            <a:off x="5618505" y="3220694"/>
            <a:ext cx="3730845" cy="262345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Agreement State\_WI Licenses\079-1281-1 Aurora Health Care Metro, Inc. dba Aurora St. Luke's Medical Center\Inspections\GK disposal photos\IMG_0211.JPG"/>
          <p:cNvPicPr>
            <a:picLocks noChangeAspect="1" noChangeArrowheads="1"/>
          </p:cNvPicPr>
          <p:nvPr/>
        </p:nvPicPr>
        <p:blipFill rotWithShape="1">
          <a:blip r:embed="rId4">
            <a:extLst>
              <a:ext uri="{28A0092B-C50C-407E-A947-70E740481C1C}">
                <a14:useLocalDpi xmlns:a14="http://schemas.microsoft.com/office/drawing/2010/main" val="0"/>
              </a:ext>
            </a:extLst>
          </a:blip>
          <a:srcRect t="22918" r="52010" b="12774"/>
          <a:stretch/>
        </p:blipFill>
        <p:spPr bwMode="auto">
          <a:xfrm>
            <a:off x="1099457" y="2771016"/>
            <a:ext cx="3505200" cy="352281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16</a:t>
            </a:fld>
            <a:endParaRPr lang="en-US" dirty="0"/>
          </a:p>
        </p:txBody>
      </p:sp>
    </p:spTree>
    <p:extLst>
      <p:ext uri="{BB962C8B-B14F-4D97-AF65-F5344CB8AC3E}">
        <p14:creationId xmlns:p14="http://schemas.microsoft.com/office/powerpoint/2010/main" val="29858832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4294967295"/>
          </p:nvPr>
        </p:nvSpPr>
        <p:spPr>
          <a:xfrm>
            <a:off x="533400" y="1676400"/>
            <a:ext cx="8229600" cy="4572000"/>
          </a:xfrm>
        </p:spPr>
        <p:txBody>
          <a:bodyPr/>
          <a:lstStyle/>
          <a:p>
            <a:pPr algn="ctr"/>
            <a:endParaRPr lang="en-US" dirty="0" smtClean="0"/>
          </a:p>
          <a:p>
            <a:pPr marL="0" indent="0" algn="ctr">
              <a:buNone/>
            </a:pPr>
            <a:endParaRPr lang="en-US" dirty="0" smtClean="0"/>
          </a:p>
          <a:p>
            <a:pPr marL="0" indent="0" algn="ctr">
              <a:buNone/>
            </a:pPr>
            <a:r>
              <a:rPr lang="en-US" dirty="0" smtClean="0"/>
              <a:t>Questions?</a:t>
            </a:r>
          </a:p>
          <a:p>
            <a:pPr marL="0" indent="0" algn="ctr">
              <a:buNone/>
            </a:pPr>
            <a:endParaRPr lang="en-US" dirty="0" smtClean="0"/>
          </a:p>
          <a:p>
            <a:pPr marL="0" indent="0" algn="ctr">
              <a:buNone/>
            </a:pPr>
            <a:r>
              <a:rPr lang="en-US" dirty="0" smtClean="0">
                <a:hlinkClick r:id="rId2"/>
              </a:rPr>
              <a:t>Megan.Shober@wisconsin.gov</a:t>
            </a:r>
            <a:endParaRPr lang="en-US" dirty="0" smtClean="0"/>
          </a:p>
          <a:p>
            <a:pPr marL="0" indent="0" algn="ctr">
              <a:buNone/>
            </a:pPr>
            <a:r>
              <a:rPr lang="en-US" dirty="0" smtClean="0"/>
              <a:t>(608) 287-4422</a:t>
            </a:r>
          </a:p>
          <a:p>
            <a:pPr marL="0" indent="0" algn="ctr">
              <a:buNone/>
            </a:pPr>
            <a:endParaRPr lang="en-US" dirty="0" smtClean="0"/>
          </a:p>
          <a:p>
            <a:pPr marL="0" indent="0" algn="ctr">
              <a:buNone/>
            </a:pPr>
            <a:endParaRPr lang="en-US" dirty="0"/>
          </a:p>
        </p:txBody>
      </p:sp>
      <p:sp>
        <p:nvSpPr>
          <p:cNvPr id="2" name="TextBox 1"/>
          <p:cNvSpPr txBox="1"/>
          <p:nvPr/>
        </p:nvSpPr>
        <p:spPr>
          <a:xfrm>
            <a:off x="1752600" y="6489869"/>
            <a:ext cx="5744586" cy="307777"/>
          </a:xfrm>
          <a:prstGeom prst="rect">
            <a:avLst/>
          </a:prstGeom>
          <a:noFill/>
        </p:spPr>
        <p:txBody>
          <a:bodyPr wrap="none" rtlCol="0">
            <a:spAutoFit/>
          </a:bodyPr>
          <a:lstStyle/>
          <a:p>
            <a:pPr marL="0" indent="0" algn="ctr">
              <a:buNone/>
            </a:pPr>
            <a:r>
              <a:rPr lang="en-US" sz="1400"/>
              <a:t>Division of </a:t>
            </a:r>
            <a:r>
              <a:rPr lang="en-US" sz="1400"/>
              <a:t>Public </a:t>
            </a:r>
            <a:r>
              <a:rPr lang="en-US" sz="1400" smtClean="0"/>
              <a:t>Health, </a:t>
            </a:r>
            <a:r>
              <a:rPr lang="en-US" sz="1400"/>
              <a:t>Bureau </a:t>
            </a:r>
            <a:r>
              <a:rPr lang="en-US" sz="1400"/>
              <a:t>of Environmental </a:t>
            </a:r>
            <a:r>
              <a:rPr lang="en-US" sz="1400" smtClean="0"/>
              <a:t>and Occupational </a:t>
            </a:r>
            <a:r>
              <a:rPr lang="en-US" sz="1400" smtClean="0"/>
              <a:t>Health</a:t>
            </a:r>
            <a:endParaRPr lang="en-US" sz="1400"/>
          </a:p>
        </p:txBody>
      </p:sp>
      <p:sp>
        <p:nvSpPr>
          <p:cNvPr id="3" name="Slide Number Placeholder 2"/>
          <p:cNvSpPr>
            <a:spLocks noGrp="1"/>
          </p:cNvSpPr>
          <p:nvPr>
            <p:ph type="sldNum" sz="quarter" idx="12"/>
          </p:nvPr>
        </p:nvSpPr>
        <p:spPr/>
        <p:txBody>
          <a:bodyPr/>
          <a:lstStyle/>
          <a:p>
            <a:pPr>
              <a:defRPr/>
            </a:pPr>
            <a:fld id="{26D791F7-A40B-4CEF-B11E-1C53B2387163}" type="slidenum">
              <a:rPr lang="en-US" smtClean="0"/>
              <a:pPr>
                <a:defRPr/>
              </a:pPr>
              <a:t>17</a:t>
            </a:fld>
            <a:endParaRPr lang="en-US" dirty="0"/>
          </a:p>
        </p:txBody>
      </p:sp>
    </p:spTree>
    <p:extLst>
      <p:ext uri="{BB962C8B-B14F-4D97-AF65-F5344CB8AC3E}">
        <p14:creationId xmlns:p14="http://schemas.microsoft.com/office/powerpoint/2010/main" val="2123362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Overview</a:t>
            </a:r>
            <a:endParaRPr lang="en-US"/>
          </a:p>
        </p:txBody>
      </p:sp>
      <p:sp>
        <p:nvSpPr>
          <p:cNvPr id="3" name="Content Placeholder 2"/>
          <p:cNvSpPr>
            <a:spLocks noGrp="1"/>
          </p:cNvSpPr>
          <p:nvPr>
            <p:ph idx="1"/>
          </p:nvPr>
        </p:nvSpPr>
        <p:spPr/>
        <p:txBody>
          <a:bodyPr/>
          <a:lstStyle/>
          <a:p>
            <a:r>
              <a:rPr lang="en-US" smtClean="0"/>
              <a:t>Inspection results</a:t>
            </a:r>
          </a:p>
          <a:p>
            <a:r>
              <a:rPr lang="en-US" smtClean="0"/>
              <a:t>Common problems</a:t>
            </a:r>
          </a:p>
          <a:p>
            <a:r>
              <a:rPr lang="en-US" smtClean="0"/>
              <a:t>Rule interpretation issues</a:t>
            </a:r>
          </a:p>
          <a:p>
            <a:endParaRPr lang="en-US"/>
          </a:p>
        </p:txBody>
      </p:sp>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2</a:t>
            </a:fld>
            <a:endParaRPr lang="en-US" dirty="0"/>
          </a:p>
        </p:txBody>
      </p:sp>
    </p:spTree>
    <p:extLst>
      <p:ext uri="{BB962C8B-B14F-4D97-AF65-F5344CB8AC3E}">
        <p14:creationId xmlns:p14="http://schemas.microsoft.com/office/powerpoint/2010/main" val="3923594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 Results</a:t>
            </a:r>
            <a:endParaRPr lang="en-US" dirty="0"/>
          </a:p>
        </p:txBody>
      </p:sp>
      <p:sp>
        <p:nvSpPr>
          <p:cNvPr id="3" name="Content Placeholder 2"/>
          <p:cNvSpPr>
            <a:spLocks noGrp="1"/>
          </p:cNvSpPr>
          <p:nvPr>
            <p:ph idx="1"/>
          </p:nvPr>
        </p:nvSpPr>
        <p:spPr/>
        <p:txBody>
          <a:bodyPr/>
          <a:lstStyle/>
          <a:p>
            <a:r>
              <a:rPr lang="en-US" dirty="0" smtClean="0"/>
              <a:t>Increased Controls Orders </a:t>
            </a:r>
            <a:r>
              <a:rPr lang="en-US" dirty="0"/>
              <a:t>(</a:t>
            </a:r>
            <a:r>
              <a:rPr lang="en-US" dirty="0" smtClean="0"/>
              <a:t>ICs) </a:t>
            </a:r>
          </a:p>
          <a:p>
            <a:pPr lvl="1"/>
            <a:r>
              <a:rPr lang="en-US" dirty="0" smtClean="0"/>
              <a:t>In place from May 2006-January 2016</a:t>
            </a:r>
          </a:p>
          <a:p>
            <a:pPr lvl="1"/>
            <a:r>
              <a:rPr lang="en-US" dirty="0" smtClean="0"/>
              <a:t>No violations given on initial inspections</a:t>
            </a:r>
          </a:p>
          <a:p>
            <a:pPr lvl="1"/>
            <a:r>
              <a:rPr lang="en-US" dirty="0" smtClean="0"/>
              <a:t>Initial inspections repeated until compliance achieved</a:t>
            </a:r>
          </a:p>
          <a:p>
            <a:r>
              <a:rPr lang="en-US" dirty="0" smtClean="0"/>
              <a:t>10 CFR 37</a:t>
            </a:r>
          </a:p>
          <a:p>
            <a:pPr lvl="1"/>
            <a:r>
              <a:rPr lang="en-US" dirty="0" smtClean="0"/>
              <a:t>Became effective on February 1, 2016</a:t>
            </a:r>
          </a:p>
          <a:p>
            <a:pPr lvl="1"/>
            <a:r>
              <a:rPr lang="en-US" dirty="0" smtClean="0"/>
              <a:t>Licensees were expected to be in compliance as of the effective date</a:t>
            </a:r>
          </a:p>
          <a:p>
            <a:pPr lvl="1"/>
            <a:r>
              <a:rPr lang="en-US" dirty="0" smtClean="0"/>
              <a:t>Have inspected half of our licensees so far</a:t>
            </a:r>
          </a:p>
          <a:p>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BA05B184-A062-4D13-B25A-EF498B63B003}" type="slidenum">
              <a:rPr lang="en-US" smtClean="0"/>
              <a:pPr>
                <a:defRPr/>
              </a:pPr>
              <a:t>3</a:t>
            </a:fld>
            <a:endParaRPr lang="en-US" dirty="0"/>
          </a:p>
        </p:txBody>
      </p:sp>
    </p:spTree>
    <p:extLst>
      <p:ext uri="{BB962C8B-B14F-4D97-AF65-F5344CB8AC3E}">
        <p14:creationId xmlns:p14="http://schemas.microsoft.com/office/powerpoint/2010/main" val="2245114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 Results </a:t>
            </a:r>
            <a:endParaRPr lang="en-US" dirty="0"/>
          </a:p>
        </p:txBody>
      </p:sp>
      <p:sp>
        <p:nvSpPr>
          <p:cNvPr id="3" name="Content Placeholder 2"/>
          <p:cNvSpPr>
            <a:spLocks noGrp="1"/>
          </p:cNvSpPr>
          <p:nvPr>
            <p:ph sz="half" idx="1"/>
          </p:nvPr>
        </p:nvSpPr>
        <p:spPr>
          <a:xfrm>
            <a:off x="457200" y="1676400"/>
            <a:ext cx="8229600" cy="4449763"/>
          </a:xfrm>
        </p:spPr>
        <p:txBody>
          <a:bodyPr/>
          <a:lstStyle/>
          <a:p>
            <a:r>
              <a:rPr lang="en-US" dirty="0" smtClean="0"/>
              <a:t>Subpart B</a:t>
            </a:r>
          </a:p>
          <a:p>
            <a:pPr lvl="1"/>
            <a:r>
              <a:rPr lang="en-US" dirty="0" smtClean="0"/>
              <a:t>Background investigation and access authorization programs</a:t>
            </a:r>
          </a:p>
          <a:p>
            <a:r>
              <a:rPr lang="en-US" dirty="0" smtClean="0"/>
              <a:t>Subpart C</a:t>
            </a:r>
          </a:p>
          <a:p>
            <a:pPr lvl="1"/>
            <a:r>
              <a:rPr lang="en-US" dirty="0" smtClean="0"/>
              <a:t>Physical </a:t>
            </a:r>
            <a:r>
              <a:rPr lang="en-US" dirty="0"/>
              <a:t>p</a:t>
            </a:r>
            <a:r>
              <a:rPr lang="en-US" dirty="0" smtClean="0"/>
              <a:t>rotection </a:t>
            </a:r>
            <a:r>
              <a:rPr lang="en-US" dirty="0"/>
              <a:t>r</a:t>
            </a:r>
            <a:r>
              <a:rPr lang="en-US" dirty="0" smtClean="0"/>
              <a:t>equirements during </a:t>
            </a:r>
            <a:r>
              <a:rPr lang="en-US" dirty="0"/>
              <a:t>u</a:t>
            </a:r>
            <a:r>
              <a:rPr lang="en-US" dirty="0" smtClean="0"/>
              <a:t>se</a:t>
            </a:r>
          </a:p>
          <a:p>
            <a:r>
              <a:rPr lang="en-US" dirty="0" smtClean="0"/>
              <a:t>Severity Level</a:t>
            </a:r>
          </a:p>
          <a:p>
            <a:pPr lvl="1"/>
            <a:r>
              <a:rPr lang="en-US" dirty="0" smtClean="0"/>
              <a:t>1 through 4</a:t>
            </a:r>
          </a:p>
          <a:p>
            <a:pPr lvl="1"/>
            <a:r>
              <a:rPr lang="en-US" dirty="0" smtClean="0"/>
              <a:t>1 is most severe</a:t>
            </a:r>
          </a:p>
          <a:p>
            <a:pPr marL="457200" lvl="1" indent="0">
              <a:buNone/>
            </a:pPr>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B4E5043F-A88E-4919-9C29-BF20CB587C61}" type="slidenum">
              <a:rPr lang="en-US" smtClean="0"/>
              <a:pPr>
                <a:defRPr/>
              </a:pPr>
              <a:t>4</a:t>
            </a:fld>
            <a:endParaRPr lang="en-US" dirty="0"/>
          </a:p>
        </p:txBody>
      </p:sp>
    </p:spTree>
    <p:extLst>
      <p:ext uri="{BB962C8B-B14F-4D97-AF65-F5344CB8AC3E}">
        <p14:creationId xmlns:p14="http://schemas.microsoft.com/office/powerpoint/2010/main" val="3694006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 Results </a:t>
            </a:r>
            <a:br>
              <a:rPr lang="en-US" dirty="0" smtClean="0"/>
            </a:br>
            <a:r>
              <a:rPr lang="en-US" dirty="0" smtClean="0"/>
              <a:t>Violations by Subpart</a:t>
            </a:r>
            <a:endParaRPr lang="en-US" dirty="0"/>
          </a:p>
        </p:txBody>
      </p:sp>
      <p:sp>
        <p:nvSpPr>
          <p:cNvPr id="7" name="Slide Number Placeholder 6"/>
          <p:cNvSpPr>
            <a:spLocks noGrp="1"/>
          </p:cNvSpPr>
          <p:nvPr>
            <p:ph type="sldNum" sz="quarter" idx="12"/>
          </p:nvPr>
        </p:nvSpPr>
        <p:spPr/>
        <p:txBody>
          <a:bodyPr/>
          <a:lstStyle/>
          <a:p>
            <a:pPr>
              <a:defRPr/>
            </a:pPr>
            <a:fld id="{42FFCB9D-DD1C-47F8-8B44-3615D4F7EC32}" type="slidenum">
              <a:rPr lang="en-US" smtClean="0"/>
              <a:pPr>
                <a:defRPr/>
              </a:pPr>
              <a:t>5</a:t>
            </a:fld>
            <a:endParaRPr lang="en-US"/>
          </a:p>
        </p:txBody>
      </p:sp>
      <p:graphicFrame>
        <p:nvGraphicFramePr>
          <p:cNvPr id="9" name="Content Placeholder 4"/>
          <p:cNvGraphicFramePr>
            <a:graphicFrameLocks noGrp="1"/>
          </p:cNvGraphicFramePr>
          <p:nvPr>
            <p:ph sz="half" idx="2"/>
            <p:extLst>
              <p:ext uri="{D42A27DB-BD31-4B8C-83A1-F6EECF244321}">
                <p14:modId xmlns:p14="http://schemas.microsoft.com/office/powerpoint/2010/main" val="2934750161"/>
              </p:ext>
            </p:extLst>
          </p:nvPr>
        </p:nvGraphicFramePr>
        <p:xfrm>
          <a:off x="4785610" y="2247900"/>
          <a:ext cx="4154488" cy="4038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ontent Placeholder 12"/>
          <p:cNvGraphicFramePr>
            <a:graphicFrameLocks noGrp="1"/>
          </p:cNvGraphicFramePr>
          <p:nvPr>
            <p:ph sz="half" idx="1"/>
            <p:extLst>
              <p:ext uri="{D42A27DB-BD31-4B8C-83A1-F6EECF244321}">
                <p14:modId xmlns:p14="http://schemas.microsoft.com/office/powerpoint/2010/main" val="2207476243"/>
              </p:ext>
            </p:extLst>
          </p:nvPr>
        </p:nvGraphicFramePr>
        <p:xfrm>
          <a:off x="304800" y="2362200"/>
          <a:ext cx="4343400" cy="3657600"/>
        </p:xfrm>
        <a:graphic>
          <a:graphicData uri="http://schemas.openxmlformats.org/drawingml/2006/chart">
            <c:chart xmlns:c="http://schemas.openxmlformats.org/drawingml/2006/chart" xmlns:r="http://schemas.openxmlformats.org/officeDocument/2006/relationships" r:id="rId4"/>
          </a:graphicData>
        </a:graphic>
      </p:graphicFrame>
      <p:cxnSp>
        <p:nvCxnSpPr>
          <p:cNvPr id="14" name="Straight Connector 13"/>
          <p:cNvCxnSpPr/>
          <p:nvPr/>
        </p:nvCxnSpPr>
        <p:spPr>
          <a:xfrm>
            <a:off x="4800600" y="2133600"/>
            <a:ext cx="0" cy="426720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 y="2133600"/>
            <a:ext cx="8458200" cy="0"/>
          </a:xfrm>
          <a:prstGeom prst="line">
            <a:avLst/>
          </a:prstGeom>
          <a:ln w="635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93895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IC Inspection Results</a:t>
            </a:r>
            <a:br>
              <a:rPr lang="en-US" smtClean="0"/>
            </a:br>
            <a:r>
              <a:rPr lang="en-US" smtClean="0"/>
              <a:t>Violations Per Year</a:t>
            </a:r>
            <a:endParaRPr lang="en-US"/>
          </a:p>
        </p:txBody>
      </p:sp>
      <p:sp>
        <p:nvSpPr>
          <p:cNvPr id="7" name="Slide Number Placeholder 6"/>
          <p:cNvSpPr>
            <a:spLocks noGrp="1"/>
          </p:cNvSpPr>
          <p:nvPr>
            <p:ph type="sldNum" sz="quarter" idx="12"/>
          </p:nvPr>
        </p:nvSpPr>
        <p:spPr/>
        <p:txBody>
          <a:bodyPr/>
          <a:lstStyle/>
          <a:p>
            <a:pPr>
              <a:defRPr/>
            </a:pPr>
            <a:fld id="{42FFCB9D-DD1C-47F8-8B44-3615D4F7EC32}" type="slidenum">
              <a:rPr lang="en-US" smtClean="0"/>
              <a:pPr>
                <a:defRPr/>
              </a:pPr>
              <a:t>6</a:t>
            </a:fld>
            <a:endParaRPr lang="en-US"/>
          </a:p>
        </p:txBody>
      </p:sp>
      <p:graphicFrame>
        <p:nvGraphicFramePr>
          <p:cNvPr id="9" name="Content Placeholder 3"/>
          <p:cNvGraphicFramePr>
            <a:graphicFrameLocks noGrp="1"/>
          </p:cNvGraphicFramePr>
          <p:nvPr>
            <p:ph idx="1"/>
            <p:extLst>
              <p:ext uri="{D42A27DB-BD31-4B8C-83A1-F6EECF244321}">
                <p14:modId xmlns:p14="http://schemas.microsoft.com/office/powerpoint/2010/main" val="4167599457"/>
              </p:ext>
            </p:extLst>
          </p:nvPr>
        </p:nvGraphicFramePr>
        <p:xfrm>
          <a:off x="762000" y="1981200"/>
          <a:ext cx="7769225" cy="41052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09688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00200" y="563563"/>
            <a:ext cx="7543800" cy="1036637"/>
          </a:xfrm>
        </p:spPr>
        <p:txBody>
          <a:bodyPr/>
          <a:lstStyle/>
          <a:p>
            <a:r>
              <a:rPr lang="en-US" smtClean="0"/>
              <a:t>10 CFR 37 Inspection Results</a:t>
            </a:r>
            <a:br>
              <a:rPr lang="en-US" smtClean="0"/>
            </a:br>
            <a:r>
              <a:rPr lang="en-US" smtClean="0"/>
              <a:t>Violations Per Inspection</a:t>
            </a:r>
            <a:endParaRPr lang="en-US"/>
          </a:p>
        </p:txBody>
      </p:sp>
      <p:graphicFrame>
        <p:nvGraphicFramePr>
          <p:cNvPr id="4" name="Chart 3"/>
          <p:cNvGraphicFramePr>
            <a:graphicFrameLocks/>
          </p:cNvGraphicFramePr>
          <p:nvPr>
            <p:extLst>
              <p:ext uri="{D42A27DB-BD31-4B8C-83A1-F6EECF244321}">
                <p14:modId xmlns:p14="http://schemas.microsoft.com/office/powerpoint/2010/main" val="3246622062"/>
              </p:ext>
            </p:extLst>
          </p:nvPr>
        </p:nvGraphicFramePr>
        <p:xfrm>
          <a:off x="381000" y="1752600"/>
          <a:ext cx="83820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pPr>
              <a:defRPr/>
            </a:pPr>
            <a:fld id="{26D791F7-A40B-4CEF-B11E-1C53B2387163}" type="slidenum">
              <a:rPr lang="en-US" smtClean="0"/>
              <a:pPr>
                <a:defRPr/>
              </a:pPr>
              <a:t>7</a:t>
            </a:fld>
            <a:endParaRPr lang="en-US" dirty="0"/>
          </a:p>
        </p:txBody>
      </p:sp>
    </p:spTree>
    <p:extLst>
      <p:ext uri="{BB962C8B-B14F-4D97-AF65-F5344CB8AC3E}">
        <p14:creationId xmlns:p14="http://schemas.microsoft.com/office/powerpoint/2010/main" val="30688798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AutoShape 2"/>
          <p:cNvSpPr>
            <a:spLocks noGrp="1" noChangeArrowheads="1"/>
          </p:cNvSpPr>
          <p:nvPr>
            <p:ph type="title"/>
          </p:nvPr>
        </p:nvSpPr>
        <p:spPr>
          <a:xfrm>
            <a:off x="800100" y="609600"/>
            <a:ext cx="7696200" cy="1143000"/>
          </a:xfrm>
        </p:spPr>
        <p:txBody>
          <a:bodyPr/>
          <a:lstStyle/>
          <a:p>
            <a:r>
              <a:rPr lang="en-US" smtClean="0"/>
              <a:t>Inspection Results</a:t>
            </a:r>
            <a:br>
              <a:rPr lang="en-US" smtClean="0"/>
            </a:br>
            <a:r>
              <a:rPr lang="en-US" smtClean="0"/>
              <a:t>Violations by Severity </a:t>
            </a:r>
            <a:r>
              <a:rPr lang="en-US"/>
              <a:t>Level (</a:t>
            </a:r>
            <a:r>
              <a:rPr lang="en-US" smtClean="0"/>
              <a:t>SL</a:t>
            </a:r>
            <a:r>
              <a:rPr lang="en-US"/>
              <a:t>)</a:t>
            </a:r>
            <a:endParaRPr lang="en-US" dirty="0" smtClean="0"/>
          </a:p>
        </p:txBody>
      </p:sp>
      <p:sp>
        <p:nvSpPr>
          <p:cNvPr id="5125" name="Rectangle 3"/>
          <p:cNvSpPr>
            <a:spLocks noGrp="1" noChangeArrowheads="1"/>
          </p:cNvSpPr>
          <p:nvPr>
            <p:ph sz="half" idx="1"/>
          </p:nvPr>
        </p:nvSpPr>
        <p:spPr/>
        <p:txBody>
          <a:bodyPr/>
          <a:lstStyle/>
          <a:p>
            <a:pPr eaLnBrk="1" hangingPunct="1">
              <a:buFont typeface="Wingdings" pitchFamily="2" charset="2"/>
              <a:buNone/>
            </a:pPr>
            <a:endParaRPr lang="en-US" dirty="0" smtClean="0">
              <a:latin typeface="+mj-lt"/>
            </a:endParaRPr>
          </a:p>
          <a:p>
            <a:pPr eaLnBrk="1" hangingPunct="1"/>
            <a:endParaRPr lang="en-US" dirty="0" smtClean="0">
              <a:latin typeface="+mj-lt"/>
            </a:endParaRPr>
          </a:p>
        </p:txBody>
      </p:sp>
      <p:graphicFrame>
        <p:nvGraphicFramePr>
          <p:cNvPr id="7" name="Content Placeholder 3"/>
          <p:cNvGraphicFramePr>
            <a:graphicFrameLocks/>
          </p:cNvGraphicFramePr>
          <p:nvPr>
            <p:extLst>
              <p:ext uri="{D42A27DB-BD31-4B8C-83A1-F6EECF244321}">
                <p14:modId xmlns:p14="http://schemas.microsoft.com/office/powerpoint/2010/main" val="667934601"/>
              </p:ext>
            </p:extLst>
          </p:nvPr>
        </p:nvGraphicFramePr>
        <p:xfrm>
          <a:off x="762000" y="2286000"/>
          <a:ext cx="3886200" cy="43551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2261802602"/>
              </p:ext>
            </p:extLst>
          </p:nvPr>
        </p:nvGraphicFramePr>
        <p:xfrm>
          <a:off x="4676931" y="2405062"/>
          <a:ext cx="4157272" cy="4148138"/>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Connector 8"/>
          <p:cNvCxnSpPr/>
          <p:nvPr/>
        </p:nvCxnSpPr>
        <p:spPr>
          <a:xfrm>
            <a:off x="4648200" y="2286000"/>
            <a:ext cx="0" cy="414528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 name="Chart 9"/>
          <p:cNvGraphicFramePr>
            <a:graphicFrameLocks/>
          </p:cNvGraphicFramePr>
          <p:nvPr>
            <p:extLst>
              <p:ext uri="{D42A27DB-BD31-4B8C-83A1-F6EECF244321}">
                <p14:modId xmlns:p14="http://schemas.microsoft.com/office/powerpoint/2010/main" val="1730819419"/>
              </p:ext>
            </p:extLst>
          </p:nvPr>
        </p:nvGraphicFramePr>
        <p:xfrm>
          <a:off x="457200" y="2595172"/>
          <a:ext cx="4343400" cy="3648856"/>
        </p:xfrm>
        <a:graphic>
          <a:graphicData uri="http://schemas.openxmlformats.org/drawingml/2006/chart">
            <c:chart xmlns:c="http://schemas.openxmlformats.org/drawingml/2006/chart" xmlns:r="http://schemas.openxmlformats.org/officeDocument/2006/relationships" r:id="rId5"/>
          </a:graphicData>
        </a:graphic>
      </p:graphicFrame>
      <p:cxnSp>
        <p:nvCxnSpPr>
          <p:cNvPr id="5" name="Straight Connector 4"/>
          <p:cNvCxnSpPr/>
          <p:nvPr/>
        </p:nvCxnSpPr>
        <p:spPr>
          <a:xfrm>
            <a:off x="304800" y="2286000"/>
            <a:ext cx="8458200" cy="0"/>
          </a:xfrm>
          <a:prstGeom prst="line">
            <a:avLst/>
          </a:prstGeom>
          <a:ln w="635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8382000" y="6488668"/>
            <a:ext cx="263214" cy="276999"/>
          </a:xfrm>
          <a:prstGeom prst="rect">
            <a:avLst/>
          </a:prstGeom>
          <a:noFill/>
        </p:spPr>
        <p:txBody>
          <a:bodyPr wrap="none" rtlCol="0">
            <a:spAutoFit/>
          </a:bodyPr>
          <a:lstStyle/>
          <a:p>
            <a:r>
              <a:rPr lang="en-US" sz="1200" smtClean="0"/>
              <a:t>8</a:t>
            </a:r>
            <a:endParaRPr lang="en-US" sz="1200"/>
          </a:p>
        </p:txBody>
      </p:sp>
    </p:spTree>
    <p:extLst>
      <p:ext uri="{BB962C8B-B14F-4D97-AF65-F5344CB8AC3E}">
        <p14:creationId xmlns:p14="http://schemas.microsoft.com/office/powerpoint/2010/main" val="3730844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IC Inspection Results</a:t>
            </a:r>
            <a:br>
              <a:rPr lang="en-US" smtClean="0"/>
            </a:br>
            <a:r>
              <a:rPr lang="en-US" smtClean="0"/>
              <a:t>Violations Per Year</a:t>
            </a:r>
            <a:endParaRPr lang="en-US"/>
          </a:p>
        </p:txBody>
      </p:sp>
      <p:sp>
        <p:nvSpPr>
          <p:cNvPr id="6" name="Slide Number Placeholder 5"/>
          <p:cNvSpPr>
            <a:spLocks noGrp="1"/>
          </p:cNvSpPr>
          <p:nvPr>
            <p:ph type="sldNum" sz="quarter" idx="12"/>
          </p:nvPr>
        </p:nvSpPr>
        <p:spPr/>
        <p:txBody>
          <a:bodyPr/>
          <a:lstStyle/>
          <a:p>
            <a:pPr>
              <a:defRPr/>
            </a:pPr>
            <a:fld id="{C60797A1-8342-4268-88BD-F42E7AC58EB4}" type="slidenum">
              <a:rPr lang="en-US" smtClean="0"/>
              <a:pPr>
                <a:defRPr/>
              </a:pPr>
              <a:t>9</a:t>
            </a:fld>
            <a:endParaRPr lang="en-US"/>
          </a:p>
        </p:txBody>
      </p:sp>
      <p:graphicFrame>
        <p:nvGraphicFramePr>
          <p:cNvPr id="8" name="Chart 7"/>
          <p:cNvGraphicFramePr>
            <a:graphicFrameLocks/>
          </p:cNvGraphicFramePr>
          <p:nvPr>
            <p:extLst>
              <p:ext uri="{D42A27DB-BD31-4B8C-83A1-F6EECF244321}">
                <p14:modId xmlns:p14="http://schemas.microsoft.com/office/powerpoint/2010/main" val="2198358535"/>
              </p:ext>
            </p:extLst>
          </p:nvPr>
        </p:nvGraphicFramePr>
        <p:xfrm>
          <a:off x="609600" y="1905000"/>
          <a:ext cx="8229600" cy="4267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12786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9.0&quot;&gt;&lt;object type=&quot;1&quot; unique_id=&quot;10001&quot;&gt;&lt;object type=&quot;2&quot; unique_id=&quot;81051&quot;&gt;&lt;object type=&quot;3&quot; unique_id=&quot;81052&quot;&gt;&lt;property id=&quot;20148&quot; value=&quot;5&quot;/&gt;&lt;property id=&quot;20300&quot; value=&quot;Slide 1&quot;/&gt;&lt;property id=&quot;20307&quot; value=&quot;256&quot;/&gt;&lt;/object&gt;&lt;/object&gt;&lt;object type=&quot;8&quot; unique_id=&quot;81055&quot;&gt;&lt;/object&gt;&lt;/object&gt;&lt;/database&gt;"/>
  <p:tag name="SECTOMILLISECCONVERTED" val="1"/>
</p:tagLst>
</file>

<file path=ppt/theme/theme1.xml><?xml version="1.0" encoding="utf-8"?>
<a:theme xmlns:a="http://schemas.openxmlformats.org/drawingml/2006/main" name="Shober Part 37 pan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Shober Part 37 panel</Template>
  <TotalTime>1666</TotalTime>
  <Words>1629</Words>
  <Application>Microsoft Office PowerPoint</Application>
  <PresentationFormat>On-screen Show (4:3)</PresentationFormat>
  <Paragraphs>129</Paragraphs>
  <Slides>17</Slides>
  <Notes>11</Notes>
  <HiddenSlides>3</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Shober Part 37 panel</vt:lpstr>
      <vt:lpstr>Wisconsin Security Inspections</vt:lpstr>
      <vt:lpstr>Overview</vt:lpstr>
      <vt:lpstr>Inspection Results</vt:lpstr>
      <vt:lpstr>Inspection Results </vt:lpstr>
      <vt:lpstr>Inspection Results  Violations by Subpart</vt:lpstr>
      <vt:lpstr>IC Inspection Results Violations Per Year</vt:lpstr>
      <vt:lpstr>10 CFR 37 Inspection Results Violations Per Inspection</vt:lpstr>
      <vt:lpstr>Inspection Results Violations by Severity Level (SL)</vt:lpstr>
      <vt:lpstr>IC Inspection Results Violations Per Year</vt:lpstr>
      <vt:lpstr>10 CFR 37 Inspection Results Violations Per Inspection</vt:lpstr>
      <vt:lpstr>Common Problems</vt:lpstr>
      <vt:lpstr>Rule Interpretation Issues</vt:lpstr>
      <vt:lpstr>Background Investigations 10 CFR 37.25(a)</vt:lpstr>
      <vt:lpstr>Education - 10 CFR 37.25(a)(4)</vt:lpstr>
      <vt:lpstr>Education - 10 CFR 37.25(a)(4)</vt:lpstr>
      <vt:lpstr>Detecting Removal –  10 CFR 37.49(a)(3) </vt:lpstr>
      <vt:lpstr>PowerPoint Presentation</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Wisconsin Security Inspections</dc:title>
  <dc:creator>Shober, Megan L</dc:creator>
  <cp:lastModifiedBy>Shober, Megan L</cp:lastModifiedBy>
  <cp:revision>37</cp:revision>
  <dcterms:created xsi:type="dcterms:W3CDTF">2016-08-03T17:55:08Z</dcterms:created>
  <dcterms:modified xsi:type="dcterms:W3CDTF">2016-08-18T16:19:40Z</dcterms:modified>
</cp:coreProperties>
</file>