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9" r:id="rId1"/>
    <p:sldMasterId id="2147483652" r:id="rId2"/>
  </p:sldMasterIdLst>
  <p:notesMasterIdLst>
    <p:notesMasterId r:id="rId19"/>
  </p:notesMasterIdLst>
  <p:handoutMasterIdLst>
    <p:handoutMasterId r:id="rId20"/>
  </p:handoutMasterIdLst>
  <p:sldIdLst>
    <p:sldId id="256" r:id="rId3"/>
    <p:sldId id="261" r:id="rId4"/>
    <p:sldId id="262" r:id="rId5"/>
    <p:sldId id="264" r:id="rId6"/>
    <p:sldId id="271" r:id="rId7"/>
    <p:sldId id="269" r:id="rId8"/>
    <p:sldId id="266" r:id="rId9"/>
    <p:sldId id="258" r:id="rId10"/>
    <p:sldId id="270" r:id="rId11"/>
    <p:sldId id="268" r:id="rId12"/>
    <p:sldId id="272" r:id="rId13"/>
    <p:sldId id="257" r:id="rId14"/>
    <p:sldId id="273" r:id="rId15"/>
    <p:sldId id="274" r:id="rId16"/>
    <p:sldId id="275" r:id="rId17"/>
    <p:sldId id="267" r:id="rId18"/>
  </p:sldIdLst>
  <p:sldSz cx="9144000" cy="6858000" type="screen4x3"/>
  <p:notesSz cx="7077075" cy="9051925"/>
  <p:defaultTextStyle>
    <a:defPPr>
      <a:defRPr lang="en-US"/>
    </a:defPPr>
    <a:lvl1pPr algn="l" rtl="0" eaLnBrk="0" fontAlgn="base" hangingPunct="0">
      <a:spcBef>
        <a:spcPct val="0"/>
      </a:spcBef>
      <a:spcAft>
        <a:spcPct val="0"/>
      </a:spcAft>
      <a:defRPr kern="1200">
        <a:solidFill>
          <a:schemeClr val="tx1"/>
        </a:solidFill>
        <a:latin typeface="Arial" charset="0"/>
        <a:ea typeface="+mn-ea"/>
        <a:cs typeface="+mn-cs"/>
      </a:defRPr>
    </a:lvl1pPr>
    <a:lvl2pPr marL="457200" algn="l" rtl="0" eaLnBrk="0" fontAlgn="base" hangingPunct="0">
      <a:spcBef>
        <a:spcPct val="0"/>
      </a:spcBef>
      <a:spcAft>
        <a:spcPct val="0"/>
      </a:spcAft>
      <a:defRPr kern="1200">
        <a:solidFill>
          <a:schemeClr val="tx1"/>
        </a:solidFill>
        <a:latin typeface="Arial" charset="0"/>
        <a:ea typeface="+mn-ea"/>
        <a:cs typeface="+mn-cs"/>
      </a:defRPr>
    </a:lvl2pPr>
    <a:lvl3pPr marL="914400" algn="l" rtl="0" eaLnBrk="0" fontAlgn="base" hangingPunct="0">
      <a:spcBef>
        <a:spcPct val="0"/>
      </a:spcBef>
      <a:spcAft>
        <a:spcPct val="0"/>
      </a:spcAft>
      <a:defRPr kern="1200">
        <a:solidFill>
          <a:schemeClr val="tx1"/>
        </a:solidFill>
        <a:latin typeface="Arial" charset="0"/>
        <a:ea typeface="+mn-ea"/>
        <a:cs typeface="+mn-cs"/>
      </a:defRPr>
    </a:lvl3pPr>
    <a:lvl4pPr marL="1371600" algn="l" rtl="0" eaLnBrk="0" fontAlgn="base" hangingPunct="0">
      <a:spcBef>
        <a:spcPct val="0"/>
      </a:spcBef>
      <a:spcAft>
        <a:spcPct val="0"/>
      </a:spcAft>
      <a:defRPr kern="1200">
        <a:solidFill>
          <a:schemeClr val="tx1"/>
        </a:solidFill>
        <a:latin typeface="Arial" charset="0"/>
        <a:ea typeface="+mn-ea"/>
        <a:cs typeface="+mn-cs"/>
      </a:defRPr>
    </a:lvl4pPr>
    <a:lvl5pPr marL="1828800" algn="l" rtl="0" eaLnBrk="0" fontAlgn="base" hangingPunct="0">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Shober, Megan L" initials="MLS" lastIdx="1"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56B6A"/>
    <a:srgbClr val="5E9190"/>
    <a:srgbClr val="384C5A"/>
    <a:srgbClr val="0E2A52"/>
    <a:srgbClr val="E7FFFF"/>
    <a:srgbClr val="D6E0E0"/>
    <a:srgbClr val="98B3B3"/>
    <a:srgbClr val="7BA9A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735" autoAdjust="0"/>
    <p:restoredTop sz="83865" autoAdjust="0"/>
  </p:normalViewPr>
  <p:slideViewPr>
    <p:cSldViewPr>
      <p:cViewPr>
        <p:scale>
          <a:sx n="70" d="100"/>
          <a:sy n="70" d="100"/>
        </p:scale>
        <p:origin x="-686" y="850"/>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notesViewPr>
    <p:cSldViewPr>
      <p:cViewPr varScale="1">
        <p:scale>
          <a:sx n="43" d="100"/>
          <a:sy n="43" d="100"/>
        </p:scale>
        <p:origin x="-2266" y="-58"/>
      </p:cViewPr>
      <p:guideLst>
        <p:guide orient="horz" pos="2851"/>
        <p:guide pos="2229"/>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3" Type="http://schemas.openxmlformats.org/officeDocument/2006/relationships/slide" Target="slides/slide1.xml"/><Relationship Id="rId21" Type="http://schemas.openxmlformats.org/officeDocument/2006/relationships/commentAuthors" Target="commentAuthor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theme" Target="theme/theme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viewProps" Target="viewProps.xml"/><Relationship Id="rId10" Type="http://schemas.openxmlformats.org/officeDocument/2006/relationships/slide" Target="slides/slide8.xml"/><Relationship Id="rId19" Type="http://schemas.openxmlformats.org/officeDocument/2006/relationships/notesMaster" Target="notesMasters/notes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9506" name="Rectangle 2"/>
          <p:cNvSpPr>
            <a:spLocks noGrp="1" noChangeArrowheads="1"/>
          </p:cNvSpPr>
          <p:nvPr>
            <p:ph type="hdr" sz="quarter"/>
          </p:nvPr>
        </p:nvSpPr>
        <p:spPr bwMode="auto">
          <a:xfrm>
            <a:off x="0" y="0"/>
            <a:ext cx="3067050" cy="452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200" smtClean="0"/>
            </a:lvl1pPr>
          </a:lstStyle>
          <a:p>
            <a:pPr>
              <a:defRPr/>
            </a:pPr>
            <a:endParaRPr lang="en-US"/>
          </a:p>
        </p:txBody>
      </p:sp>
      <p:sp>
        <p:nvSpPr>
          <p:cNvPr id="149507" name="Rectangle 3"/>
          <p:cNvSpPr>
            <a:spLocks noGrp="1" noChangeArrowheads="1"/>
          </p:cNvSpPr>
          <p:nvPr>
            <p:ph type="dt" sz="quarter" idx="1"/>
          </p:nvPr>
        </p:nvSpPr>
        <p:spPr bwMode="auto">
          <a:xfrm>
            <a:off x="4008438" y="0"/>
            <a:ext cx="3067050" cy="452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200" smtClean="0"/>
            </a:lvl1pPr>
          </a:lstStyle>
          <a:p>
            <a:pPr>
              <a:defRPr/>
            </a:pPr>
            <a:endParaRPr lang="en-US"/>
          </a:p>
        </p:txBody>
      </p:sp>
      <p:sp>
        <p:nvSpPr>
          <p:cNvPr id="149508" name="Rectangle 4"/>
          <p:cNvSpPr>
            <a:spLocks noGrp="1" noChangeArrowheads="1"/>
          </p:cNvSpPr>
          <p:nvPr>
            <p:ph type="ftr" sz="quarter" idx="2"/>
          </p:nvPr>
        </p:nvSpPr>
        <p:spPr bwMode="auto">
          <a:xfrm>
            <a:off x="0" y="8597900"/>
            <a:ext cx="3067050" cy="452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eaLnBrk="1" hangingPunct="1">
              <a:defRPr sz="1200" smtClean="0"/>
            </a:lvl1pPr>
          </a:lstStyle>
          <a:p>
            <a:pPr>
              <a:defRPr/>
            </a:pPr>
            <a:endParaRPr lang="en-US"/>
          </a:p>
        </p:txBody>
      </p:sp>
      <p:sp>
        <p:nvSpPr>
          <p:cNvPr id="149509" name="Rectangle 5"/>
          <p:cNvSpPr>
            <a:spLocks noGrp="1" noChangeArrowheads="1"/>
          </p:cNvSpPr>
          <p:nvPr>
            <p:ph type="sldNum" sz="quarter" idx="3"/>
          </p:nvPr>
        </p:nvSpPr>
        <p:spPr bwMode="auto">
          <a:xfrm>
            <a:off x="4008438" y="8597900"/>
            <a:ext cx="3067050" cy="452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eaLnBrk="1" hangingPunct="1">
              <a:defRPr sz="1200" smtClean="0"/>
            </a:lvl1pPr>
          </a:lstStyle>
          <a:p>
            <a:pPr>
              <a:defRPr/>
            </a:pPr>
            <a:fld id="{C680F886-5C46-438D-B24C-E17B9EC8F984}" type="slidenum">
              <a:rPr lang="en-US"/>
              <a:pPr>
                <a:defRPr/>
              </a:pPr>
              <a:t>‹#›</a:t>
            </a:fld>
            <a:endParaRPr lang="en-US"/>
          </a:p>
        </p:txBody>
      </p:sp>
    </p:spTree>
    <p:extLst>
      <p:ext uri="{BB962C8B-B14F-4D97-AF65-F5344CB8AC3E}">
        <p14:creationId xmlns:p14="http://schemas.microsoft.com/office/powerpoint/2010/main" val="151777796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0658" name="Rectangle 2"/>
          <p:cNvSpPr>
            <a:spLocks noGrp="1" noChangeArrowheads="1"/>
          </p:cNvSpPr>
          <p:nvPr>
            <p:ph type="hdr" sz="quarter"/>
          </p:nvPr>
        </p:nvSpPr>
        <p:spPr bwMode="auto">
          <a:xfrm>
            <a:off x="0" y="0"/>
            <a:ext cx="3067050" cy="452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200" smtClean="0"/>
            </a:lvl1pPr>
          </a:lstStyle>
          <a:p>
            <a:pPr>
              <a:defRPr/>
            </a:pPr>
            <a:endParaRPr lang="en-US"/>
          </a:p>
        </p:txBody>
      </p:sp>
      <p:sp>
        <p:nvSpPr>
          <p:cNvPr id="70659" name="Rectangle 3"/>
          <p:cNvSpPr>
            <a:spLocks noGrp="1" noChangeArrowheads="1"/>
          </p:cNvSpPr>
          <p:nvPr>
            <p:ph type="dt" idx="1"/>
          </p:nvPr>
        </p:nvSpPr>
        <p:spPr bwMode="auto">
          <a:xfrm>
            <a:off x="4008438" y="0"/>
            <a:ext cx="3067050" cy="452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200" smtClean="0"/>
            </a:lvl1pPr>
          </a:lstStyle>
          <a:p>
            <a:pPr>
              <a:defRPr/>
            </a:pPr>
            <a:endParaRPr lang="en-US"/>
          </a:p>
        </p:txBody>
      </p:sp>
      <p:sp>
        <p:nvSpPr>
          <p:cNvPr id="6148" name="Rectangle 4"/>
          <p:cNvSpPr>
            <a:spLocks noGrp="1" noRot="1" noChangeAspect="1" noChangeArrowheads="1" noTextEdit="1"/>
          </p:cNvSpPr>
          <p:nvPr>
            <p:ph type="sldImg" idx="2"/>
          </p:nvPr>
        </p:nvSpPr>
        <p:spPr bwMode="auto">
          <a:xfrm>
            <a:off x="1274763" y="679450"/>
            <a:ext cx="4527550" cy="3394075"/>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70661" name="Rectangle 5"/>
          <p:cNvSpPr>
            <a:spLocks noGrp="1" noChangeArrowheads="1"/>
          </p:cNvSpPr>
          <p:nvPr>
            <p:ph type="body" sz="quarter" idx="3"/>
          </p:nvPr>
        </p:nvSpPr>
        <p:spPr bwMode="auto">
          <a:xfrm>
            <a:off x="708025" y="4298950"/>
            <a:ext cx="5661025" cy="40735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70662" name="Rectangle 6"/>
          <p:cNvSpPr>
            <a:spLocks noGrp="1" noChangeArrowheads="1"/>
          </p:cNvSpPr>
          <p:nvPr>
            <p:ph type="ftr" sz="quarter" idx="4"/>
          </p:nvPr>
        </p:nvSpPr>
        <p:spPr bwMode="auto">
          <a:xfrm>
            <a:off x="0" y="8597900"/>
            <a:ext cx="3067050" cy="452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eaLnBrk="1" hangingPunct="1">
              <a:defRPr sz="1200" smtClean="0"/>
            </a:lvl1pPr>
          </a:lstStyle>
          <a:p>
            <a:pPr>
              <a:defRPr/>
            </a:pPr>
            <a:endParaRPr lang="en-US"/>
          </a:p>
        </p:txBody>
      </p:sp>
      <p:sp>
        <p:nvSpPr>
          <p:cNvPr id="70663" name="Rectangle 7"/>
          <p:cNvSpPr>
            <a:spLocks noGrp="1" noChangeArrowheads="1"/>
          </p:cNvSpPr>
          <p:nvPr>
            <p:ph type="sldNum" sz="quarter" idx="5"/>
          </p:nvPr>
        </p:nvSpPr>
        <p:spPr bwMode="auto">
          <a:xfrm>
            <a:off x="4008438" y="8597900"/>
            <a:ext cx="3067050" cy="452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eaLnBrk="1" hangingPunct="1">
              <a:defRPr sz="1200" smtClean="0"/>
            </a:lvl1pPr>
          </a:lstStyle>
          <a:p>
            <a:pPr>
              <a:defRPr/>
            </a:pPr>
            <a:fld id="{FE74D154-FF1B-4993-8C32-50D5A3DF6B82}" type="slidenum">
              <a:rPr lang="en-US"/>
              <a:pPr>
                <a:defRPr/>
              </a:pPr>
              <a:t>‹#›</a:t>
            </a:fld>
            <a:endParaRPr lang="en-US"/>
          </a:p>
        </p:txBody>
      </p:sp>
    </p:spTree>
    <p:extLst>
      <p:ext uri="{BB962C8B-B14F-4D97-AF65-F5344CB8AC3E}">
        <p14:creationId xmlns:p14="http://schemas.microsoft.com/office/powerpoint/2010/main" val="4027205917"/>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7"/>
          <p:cNvSpPr>
            <a:spLocks noGrp="1" noChangeArrowheads="1"/>
          </p:cNvSpPr>
          <p:nvPr>
            <p:ph type="sldNum" sz="quarter" idx="5"/>
          </p:nvPr>
        </p:nvSpPr>
        <p:spPr>
          <a:noFill/>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B73C38F4-F088-44D6-AF1D-C0CC23C19877}" type="slidenum">
              <a:rPr lang="en-US"/>
              <a:pPr/>
              <a:t>1</a:t>
            </a:fld>
            <a:endParaRPr lang="en-US"/>
          </a:p>
        </p:txBody>
      </p:sp>
      <p:sp>
        <p:nvSpPr>
          <p:cNvPr id="7171" name="Rectangle 2"/>
          <p:cNvSpPr>
            <a:spLocks noGrp="1" noRot="1" noChangeAspect="1" noChangeArrowheads="1" noTextEdit="1"/>
          </p:cNvSpPr>
          <p:nvPr>
            <p:ph type="sldImg"/>
          </p:nvPr>
        </p:nvSpPr>
        <p:spPr>
          <a:xfrm>
            <a:off x="1276350" y="679450"/>
            <a:ext cx="4524375" cy="3394075"/>
          </a:xfrm>
          <a:ln/>
        </p:spPr>
      </p:sp>
      <p:sp>
        <p:nvSpPr>
          <p:cNvPr id="7172" name="Rectangle 3"/>
          <p:cNvSpPr>
            <a:spLocks noGrp="1" noChangeArrowheads="1"/>
          </p:cNvSpPr>
          <p:nvPr>
            <p:ph type="body" idx="1"/>
          </p:nvPr>
        </p:nvSpPr>
        <p:spPr>
          <a:noFill/>
        </p:spPr>
        <p:txBody>
          <a:bodyPr/>
          <a:lstStyle/>
          <a:p>
            <a:pPr eaLnBrk="1" hangingPunct="1"/>
            <a:r>
              <a:rPr lang="en-US" smtClean="0"/>
              <a:t>Thank California and Tennessee for their contributions to this investigation.</a:t>
            </a: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276350" y="679450"/>
            <a:ext cx="4524375" cy="3394075"/>
          </a:xfrm>
        </p:spPr>
      </p:sp>
      <p:sp>
        <p:nvSpPr>
          <p:cNvPr id="3" name="Notes Placeholder 2"/>
          <p:cNvSpPr>
            <a:spLocks noGrp="1"/>
          </p:cNvSpPr>
          <p:nvPr>
            <p:ph type="body" idx="1"/>
          </p:nvPr>
        </p:nvSpPr>
        <p:spPr/>
        <p:txBody>
          <a:bodyPr/>
          <a:lstStyle/>
          <a:p>
            <a:r>
              <a:rPr lang="en-US" smtClean="0"/>
              <a:t>Contamination was found </a:t>
            </a:r>
            <a:r>
              <a:rPr lang="en-US" sz="1200" kern="1200" smtClean="0">
                <a:solidFill>
                  <a:schemeClr val="tx1"/>
                </a:solidFill>
                <a:effectLst/>
                <a:latin typeface="Arial" charset="0"/>
                <a:ea typeface="+mn-ea"/>
                <a:cs typeface="+mn-cs"/>
              </a:rPr>
              <a:t>on a needle cap, the sleeve of the well chamber, and the source holder which is put in the phantom.</a:t>
            </a:r>
            <a:endParaRPr lang="en-US"/>
          </a:p>
        </p:txBody>
      </p:sp>
      <p:sp>
        <p:nvSpPr>
          <p:cNvPr id="4" name="Slide Number Placeholder 3"/>
          <p:cNvSpPr>
            <a:spLocks noGrp="1"/>
          </p:cNvSpPr>
          <p:nvPr>
            <p:ph type="sldNum" sz="quarter" idx="10"/>
          </p:nvPr>
        </p:nvSpPr>
        <p:spPr/>
        <p:txBody>
          <a:bodyPr/>
          <a:lstStyle/>
          <a:p>
            <a:pPr>
              <a:defRPr/>
            </a:pPr>
            <a:fld id="{FE74D154-FF1B-4993-8C32-50D5A3DF6B82}" type="slidenum">
              <a:rPr lang="en-US" smtClean="0"/>
              <a:pPr>
                <a:defRPr/>
              </a:pPr>
              <a:t>11</a:t>
            </a:fld>
            <a:endParaRPr lang="en-US"/>
          </a:p>
        </p:txBody>
      </p:sp>
    </p:spTree>
    <p:extLst>
      <p:ext uri="{BB962C8B-B14F-4D97-AF65-F5344CB8AC3E}">
        <p14:creationId xmlns:p14="http://schemas.microsoft.com/office/powerpoint/2010/main" val="17793659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7"/>
          <p:cNvSpPr>
            <a:spLocks noGrp="1" noChangeArrowheads="1"/>
          </p:cNvSpPr>
          <p:nvPr>
            <p:ph type="sldNum" sz="quarter" idx="5"/>
          </p:nvPr>
        </p:nvSpPr>
        <p:spPr>
          <a:noFill/>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52C0A710-BE52-4B3B-94E5-0D049EFF6937}" type="slidenum">
              <a:rPr lang="en-US"/>
              <a:pPr/>
              <a:t>12</a:t>
            </a:fld>
            <a:endParaRPr lang="en-US"/>
          </a:p>
        </p:txBody>
      </p:sp>
      <p:sp>
        <p:nvSpPr>
          <p:cNvPr id="8195" name="Rectangle 2"/>
          <p:cNvSpPr>
            <a:spLocks noGrp="1" noRot="1" noChangeAspect="1" noChangeArrowheads="1" noTextEdit="1"/>
          </p:cNvSpPr>
          <p:nvPr>
            <p:ph type="sldImg"/>
          </p:nvPr>
        </p:nvSpPr>
        <p:spPr>
          <a:xfrm>
            <a:off x="1276350" y="679450"/>
            <a:ext cx="4524375" cy="3394075"/>
          </a:xfrm>
          <a:ln/>
        </p:spPr>
      </p:sp>
      <p:sp>
        <p:nvSpPr>
          <p:cNvPr id="8196" name="Rectangle 3"/>
          <p:cNvSpPr>
            <a:spLocks noGrp="1" noChangeArrowheads="1"/>
          </p:cNvSpPr>
          <p:nvPr>
            <p:ph type="body" idx="1"/>
          </p:nvPr>
        </p:nvSpPr>
        <p:spPr>
          <a:noFill/>
        </p:spPr>
        <p:txBody>
          <a:bodyPr/>
          <a:lstStyle/>
          <a:p>
            <a:pPr eaLnBrk="1" hangingPunct="1"/>
            <a:endParaRPr lang="en-US"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7"/>
          <p:cNvSpPr>
            <a:spLocks noGrp="1" noChangeArrowheads="1"/>
          </p:cNvSpPr>
          <p:nvPr>
            <p:ph type="sldNum" sz="quarter" idx="5"/>
          </p:nvPr>
        </p:nvSpPr>
        <p:spPr>
          <a:noFill/>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52C0A710-BE52-4B3B-94E5-0D049EFF6937}" type="slidenum">
              <a:rPr lang="en-US"/>
              <a:pPr/>
              <a:t>16</a:t>
            </a:fld>
            <a:endParaRPr lang="en-US"/>
          </a:p>
        </p:txBody>
      </p:sp>
      <p:sp>
        <p:nvSpPr>
          <p:cNvPr id="8195" name="Rectangle 2"/>
          <p:cNvSpPr>
            <a:spLocks noGrp="1" noRot="1" noChangeAspect="1" noChangeArrowheads="1" noTextEdit="1"/>
          </p:cNvSpPr>
          <p:nvPr>
            <p:ph type="sldImg"/>
          </p:nvPr>
        </p:nvSpPr>
        <p:spPr>
          <a:xfrm>
            <a:off x="1276350" y="679450"/>
            <a:ext cx="4524375" cy="3394075"/>
          </a:xfrm>
          <a:ln/>
        </p:spPr>
      </p:sp>
      <p:sp>
        <p:nvSpPr>
          <p:cNvPr id="8196" name="Rectangle 3"/>
          <p:cNvSpPr>
            <a:spLocks noGrp="1" noChangeArrowheads="1"/>
          </p:cNvSpPr>
          <p:nvPr>
            <p:ph type="body" idx="1"/>
          </p:nvPr>
        </p:nvSpPr>
        <p:spPr>
          <a:noFill/>
        </p:spPr>
        <p:txBody>
          <a:bodyPr/>
          <a:lstStyle/>
          <a:p>
            <a:pPr eaLnBrk="1" hangingPunct="1"/>
            <a:endParaRPr 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276350" y="679450"/>
            <a:ext cx="4524375" cy="3394075"/>
          </a:xfrm>
        </p:spPr>
      </p:sp>
      <p:sp>
        <p:nvSpPr>
          <p:cNvPr id="3" name="Notes Placeholder 2"/>
          <p:cNvSpPr>
            <a:spLocks noGrp="1"/>
          </p:cNvSpPr>
          <p:nvPr>
            <p:ph type="body" idx="1"/>
          </p:nvPr>
        </p:nvSpPr>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smtClean="0"/>
              <a:t>The licensee was a stand-alone</a:t>
            </a:r>
            <a:r>
              <a:rPr lang="en-US" baseline="0" smtClean="0"/>
              <a:t> oncology clinic that performs PET studies. At the time of the incident, the licensee had held their RAM license for less than two months. They had a brand new PET camera. The licensee’s nuclear medicine technologist had been routinely inspected under other RAM licenses, and the licensee had a consultant RSO who was also very well known to us. </a:t>
            </a:r>
          </a:p>
          <a:p>
            <a:pPr marL="0" marR="0" indent="0" algn="l" defTabSz="914400" rtl="0" eaLnBrk="0" fontAlgn="base" latinLnBrk="0" hangingPunct="0">
              <a:lnSpc>
                <a:spcPct val="100000"/>
              </a:lnSpc>
              <a:spcBef>
                <a:spcPct val="30000"/>
              </a:spcBef>
              <a:spcAft>
                <a:spcPct val="0"/>
              </a:spcAft>
              <a:buClrTx/>
              <a:buSzTx/>
              <a:buFontTx/>
              <a:buNone/>
              <a:tabLst/>
              <a:defRPr/>
            </a:pPr>
            <a:endParaRPr lang="en-US" baseline="0" smtClean="0"/>
          </a:p>
          <a:p>
            <a:pPr marL="0" marR="0" indent="0" algn="l" defTabSz="914400" rtl="0" eaLnBrk="0" fontAlgn="base" latinLnBrk="0" hangingPunct="0">
              <a:lnSpc>
                <a:spcPct val="100000"/>
              </a:lnSpc>
              <a:spcBef>
                <a:spcPct val="30000"/>
              </a:spcBef>
              <a:spcAft>
                <a:spcPct val="0"/>
              </a:spcAft>
              <a:buClrTx/>
              <a:buSzTx/>
              <a:buFontTx/>
              <a:buNone/>
              <a:tabLst/>
              <a:defRPr/>
            </a:pPr>
            <a:r>
              <a:rPr lang="en-US" baseline="0" smtClean="0"/>
              <a:t>This was the first PET camera produced by this manufacturer in over a decade, and our licensee was only the second licensee in the country to install this camera. As such, the device manufacturer had been spending a lot of time onsite commissioning the device using both local and national service engineers.</a:t>
            </a:r>
          </a:p>
          <a:p>
            <a:pPr marL="0" marR="0" indent="0" algn="l" defTabSz="914400" rtl="0" eaLnBrk="0" fontAlgn="base" latinLnBrk="0" hangingPunct="0">
              <a:lnSpc>
                <a:spcPct val="100000"/>
              </a:lnSpc>
              <a:spcBef>
                <a:spcPct val="30000"/>
              </a:spcBef>
              <a:spcAft>
                <a:spcPct val="0"/>
              </a:spcAft>
              <a:buClrTx/>
              <a:buSzTx/>
              <a:buFontTx/>
              <a:buNone/>
              <a:tabLst/>
              <a:defRPr/>
            </a:pPr>
            <a:endParaRPr lang="en-US" baseline="0" smtClean="0"/>
          </a:p>
          <a:p>
            <a:endParaRPr lang="en-US"/>
          </a:p>
        </p:txBody>
      </p:sp>
      <p:sp>
        <p:nvSpPr>
          <p:cNvPr id="4" name="Slide Number Placeholder 3"/>
          <p:cNvSpPr>
            <a:spLocks noGrp="1"/>
          </p:cNvSpPr>
          <p:nvPr>
            <p:ph type="sldNum" sz="quarter" idx="10"/>
          </p:nvPr>
        </p:nvSpPr>
        <p:spPr/>
        <p:txBody>
          <a:bodyPr/>
          <a:lstStyle/>
          <a:p>
            <a:pPr>
              <a:defRPr/>
            </a:pPr>
            <a:fld id="{FE74D154-FF1B-4993-8C32-50D5A3DF6B82}" type="slidenum">
              <a:rPr lang="en-US" smtClean="0"/>
              <a:pPr>
                <a:defRPr/>
              </a:pPr>
              <a:t>2</a:t>
            </a:fld>
            <a:endParaRPr lang="en-US"/>
          </a:p>
        </p:txBody>
      </p:sp>
    </p:spTree>
    <p:extLst>
      <p:ext uri="{BB962C8B-B14F-4D97-AF65-F5344CB8AC3E}">
        <p14:creationId xmlns:p14="http://schemas.microsoft.com/office/powerpoint/2010/main" val="59634105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276350" y="679450"/>
            <a:ext cx="4524375" cy="3394075"/>
          </a:xfrm>
        </p:spPr>
      </p:sp>
      <p:sp>
        <p:nvSpPr>
          <p:cNvPr id="3" name="Notes Placeholder 2"/>
          <p:cNvSpPr>
            <a:spLocks noGrp="1"/>
          </p:cNvSpPr>
          <p:nvPr>
            <p:ph type="body" idx="1"/>
          </p:nvPr>
        </p:nvSpPr>
        <p:spPr/>
        <p:txBody>
          <a:bodyPr/>
          <a:lstStyle/>
          <a:p>
            <a:r>
              <a:rPr lang="en-US" smtClean="0"/>
              <a:t>The source was very small. The manufacturer claims it is 0.2 mm. </a:t>
            </a:r>
          </a:p>
          <a:p>
            <a:r>
              <a:rPr lang="en-US" smtClean="0"/>
              <a:t>The source had decayed to 4.4 mCi at the time of the incident</a:t>
            </a:r>
            <a:r>
              <a:rPr lang="en-US" baseline="0" smtClean="0"/>
              <a:t> report.</a:t>
            </a:r>
          </a:p>
          <a:p>
            <a:endParaRPr lang="en-US" baseline="0" smtClean="0"/>
          </a:p>
          <a:p>
            <a:r>
              <a:rPr lang="en-US" baseline="0" smtClean="0"/>
              <a:t>Licensee used source every two weeks for camera QA.</a:t>
            </a:r>
          </a:p>
          <a:p>
            <a:r>
              <a:rPr lang="en-US" baseline="0" smtClean="0"/>
              <a:t>Service provider used during camera installation and monthly thereafter.</a:t>
            </a:r>
          </a:p>
          <a:p>
            <a:endParaRPr lang="en-US"/>
          </a:p>
        </p:txBody>
      </p:sp>
      <p:sp>
        <p:nvSpPr>
          <p:cNvPr id="4" name="Slide Number Placeholder 3"/>
          <p:cNvSpPr>
            <a:spLocks noGrp="1"/>
          </p:cNvSpPr>
          <p:nvPr>
            <p:ph type="sldNum" sz="quarter" idx="10"/>
          </p:nvPr>
        </p:nvSpPr>
        <p:spPr/>
        <p:txBody>
          <a:bodyPr/>
          <a:lstStyle/>
          <a:p>
            <a:pPr>
              <a:defRPr/>
            </a:pPr>
            <a:fld id="{FE74D154-FF1B-4993-8C32-50D5A3DF6B82}" type="slidenum">
              <a:rPr lang="en-US" smtClean="0"/>
              <a:pPr>
                <a:defRPr/>
              </a:pPr>
              <a:t>3</a:t>
            </a:fld>
            <a:endParaRPr lang="en-US"/>
          </a:p>
        </p:txBody>
      </p:sp>
    </p:spTree>
    <p:extLst>
      <p:ext uri="{BB962C8B-B14F-4D97-AF65-F5344CB8AC3E}">
        <p14:creationId xmlns:p14="http://schemas.microsoft.com/office/powerpoint/2010/main" val="205918896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276350" y="679450"/>
            <a:ext cx="4524375" cy="3394075"/>
          </a:xfrm>
        </p:spPr>
      </p:sp>
      <p:sp>
        <p:nvSpPr>
          <p:cNvPr id="3" name="Notes Placeholder 2"/>
          <p:cNvSpPr>
            <a:spLocks noGrp="1"/>
          </p:cNvSpPr>
          <p:nvPr>
            <p:ph type="body" idx="1"/>
          </p:nvPr>
        </p:nvSpPr>
        <p:spPr/>
        <p:txBody>
          <a:bodyPr/>
          <a:lstStyle/>
          <a:p>
            <a:r>
              <a:rPr lang="en-US" smtClean="0"/>
              <a:t>Contamination</a:t>
            </a:r>
            <a:r>
              <a:rPr lang="en-US" baseline="0" smtClean="0"/>
              <a:t> identified on a Friday during routine surveys. Over the weekend, the nuclear medicine technologist performed additional surveys of restricted and unrestricted areas at the facility. No additional contamination was identified. On Monday, the licensee identified that the source was leaking. On Monday the licensee also asked the service engineers to return to the site, discovered other contaminated items.</a:t>
            </a:r>
            <a:endParaRPr lang="en-US" smtClean="0"/>
          </a:p>
          <a:p>
            <a:endParaRPr lang="en-US" smtClean="0"/>
          </a:p>
          <a:p>
            <a:r>
              <a:rPr lang="en-US" smtClean="0"/>
              <a:t>Licensee notified us on November 5, 2015 of the leaking source. We performed a reactive inspection on November</a:t>
            </a:r>
            <a:r>
              <a:rPr lang="en-US" baseline="0" smtClean="0"/>
              <a:t> 11, 2015.</a:t>
            </a:r>
          </a:p>
          <a:p>
            <a:endParaRPr lang="en-US" baseline="0" smtClean="0"/>
          </a:p>
          <a:p>
            <a:pPr marL="0" marR="0" indent="0" algn="l" defTabSz="914400" rtl="0" eaLnBrk="0" fontAlgn="base" latinLnBrk="0" hangingPunct="0">
              <a:lnSpc>
                <a:spcPct val="100000"/>
              </a:lnSpc>
              <a:spcBef>
                <a:spcPct val="30000"/>
              </a:spcBef>
              <a:spcAft>
                <a:spcPct val="0"/>
              </a:spcAft>
              <a:buClrTx/>
              <a:buSzTx/>
              <a:buFontTx/>
              <a:buNone/>
              <a:tabLst/>
              <a:defRPr/>
            </a:pPr>
            <a:r>
              <a:rPr lang="en-US" smtClean="0"/>
              <a:t>Per the manufacturer’s calculations, items besides the source totaled 0.428</a:t>
            </a:r>
            <a:r>
              <a:rPr lang="en-US" baseline="0" smtClean="0"/>
              <a:t> uCi of contamination.</a:t>
            </a:r>
          </a:p>
          <a:p>
            <a:pPr marL="0" marR="0" indent="0" algn="l" defTabSz="914400" rtl="0" eaLnBrk="0" fontAlgn="base" latinLnBrk="0" hangingPunct="0">
              <a:lnSpc>
                <a:spcPct val="100000"/>
              </a:lnSpc>
              <a:spcBef>
                <a:spcPct val="30000"/>
              </a:spcBef>
              <a:spcAft>
                <a:spcPct val="0"/>
              </a:spcAft>
              <a:buClrTx/>
              <a:buSzTx/>
              <a:buFontTx/>
              <a:buNone/>
              <a:tabLst/>
              <a:defRPr/>
            </a:pPr>
            <a:endParaRPr lang="en-US" baseline="0" smtClean="0"/>
          </a:p>
          <a:p>
            <a:pPr marL="0" marR="0" indent="0" algn="l" defTabSz="914400" rtl="0" eaLnBrk="0" fontAlgn="base" latinLnBrk="0" hangingPunct="0">
              <a:lnSpc>
                <a:spcPct val="100000"/>
              </a:lnSpc>
              <a:spcBef>
                <a:spcPct val="30000"/>
              </a:spcBef>
              <a:spcAft>
                <a:spcPct val="0"/>
              </a:spcAft>
              <a:buClrTx/>
              <a:buSzTx/>
              <a:buFontTx/>
              <a:buNone/>
              <a:tabLst/>
              <a:defRPr/>
            </a:pPr>
            <a:r>
              <a:rPr lang="en-US" baseline="0" smtClean="0"/>
              <a:t>Talk about screwdriver. </a:t>
            </a:r>
            <a:endParaRPr lang="en-US" smtClean="0"/>
          </a:p>
          <a:p>
            <a:endParaRPr lang="en-US"/>
          </a:p>
        </p:txBody>
      </p:sp>
      <p:sp>
        <p:nvSpPr>
          <p:cNvPr id="4" name="Slide Number Placeholder 3"/>
          <p:cNvSpPr>
            <a:spLocks noGrp="1"/>
          </p:cNvSpPr>
          <p:nvPr>
            <p:ph type="sldNum" sz="quarter" idx="10"/>
          </p:nvPr>
        </p:nvSpPr>
        <p:spPr/>
        <p:txBody>
          <a:bodyPr/>
          <a:lstStyle/>
          <a:p>
            <a:pPr>
              <a:defRPr/>
            </a:pPr>
            <a:fld id="{FE74D154-FF1B-4993-8C32-50D5A3DF6B82}" type="slidenum">
              <a:rPr lang="en-US" smtClean="0"/>
              <a:pPr>
                <a:defRPr/>
              </a:pPr>
              <a:t>4</a:t>
            </a:fld>
            <a:endParaRPr lang="en-US"/>
          </a:p>
        </p:txBody>
      </p:sp>
    </p:spTree>
    <p:extLst>
      <p:ext uri="{BB962C8B-B14F-4D97-AF65-F5344CB8AC3E}">
        <p14:creationId xmlns:p14="http://schemas.microsoft.com/office/powerpoint/2010/main" val="174640689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276350" y="679450"/>
            <a:ext cx="4524375" cy="3394075"/>
          </a:xfrm>
        </p:spPr>
      </p:sp>
      <p:sp>
        <p:nvSpPr>
          <p:cNvPr id="3" name="Notes Placeholder 2"/>
          <p:cNvSpPr>
            <a:spLocks noGrp="1"/>
          </p:cNvSpPr>
          <p:nvPr>
            <p:ph type="body" idx="1"/>
          </p:nvPr>
        </p:nvSpPr>
        <p:spPr/>
        <p:txBody>
          <a:bodyPr/>
          <a:lstStyle/>
          <a:p>
            <a:r>
              <a:rPr lang="en-US" smtClean="0"/>
              <a:t>Confirmed that screwdriver</a:t>
            </a:r>
            <a:r>
              <a:rPr lang="en-US" baseline="0" smtClean="0"/>
              <a:t> and tool bag were only used at this jobsite during the time period in question.</a:t>
            </a:r>
            <a:endParaRPr lang="en-US"/>
          </a:p>
        </p:txBody>
      </p:sp>
      <p:sp>
        <p:nvSpPr>
          <p:cNvPr id="4" name="Slide Number Placeholder 3"/>
          <p:cNvSpPr>
            <a:spLocks noGrp="1"/>
          </p:cNvSpPr>
          <p:nvPr>
            <p:ph type="sldNum" sz="quarter" idx="10"/>
          </p:nvPr>
        </p:nvSpPr>
        <p:spPr/>
        <p:txBody>
          <a:bodyPr/>
          <a:lstStyle/>
          <a:p>
            <a:pPr>
              <a:defRPr/>
            </a:pPr>
            <a:fld id="{FE74D154-FF1B-4993-8C32-50D5A3DF6B82}" type="slidenum">
              <a:rPr lang="en-US" smtClean="0"/>
              <a:pPr>
                <a:defRPr/>
              </a:pPr>
              <a:t>5</a:t>
            </a:fld>
            <a:endParaRPr lang="en-US"/>
          </a:p>
        </p:txBody>
      </p:sp>
    </p:spTree>
    <p:extLst>
      <p:ext uri="{BB962C8B-B14F-4D97-AF65-F5344CB8AC3E}">
        <p14:creationId xmlns:p14="http://schemas.microsoft.com/office/powerpoint/2010/main" val="21405284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276350" y="679450"/>
            <a:ext cx="4524375" cy="3394075"/>
          </a:xfrm>
        </p:spPr>
      </p:sp>
      <p:sp>
        <p:nvSpPr>
          <p:cNvPr id="3" name="Notes Placeholder 2"/>
          <p:cNvSpPr>
            <a:spLocks noGrp="1"/>
          </p:cNvSpPr>
          <p:nvPr>
            <p:ph type="body" idx="1"/>
          </p:nvPr>
        </p:nvSpPr>
        <p:spPr/>
        <p:txBody>
          <a:bodyPr/>
          <a:lstStyle/>
          <a:p>
            <a:r>
              <a:rPr lang="en-US" smtClean="0"/>
              <a:t>Fortunately</a:t>
            </a:r>
            <a:r>
              <a:rPr lang="en-US" baseline="0" smtClean="0"/>
              <a:t> for us, the licensee agreed that the service engineers had been working under the authority of the clinic’s license. </a:t>
            </a:r>
          </a:p>
          <a:p>
            <a:r>
              <a:rPr lang="en-US" baseline="0" smtClean="0"/>
              <a:t>We cited our licensee for failure to provide adequate supervision.</a:t>
            </a:r>
          </a:p>
        </p:txBody>
      </p:sp>
      <p:sp>
        <p:nvSpPr>
          <p:cNvPr id="4" name="Slide Number Placeholder 3"/>
          <p:cNvSpPr>
            <a:spLocks noGrp="1"/>
          </p:cNvSpPr>
          <p:nvPr>
            <p:ph type="sldNum" sz="quarter" idx="10"/>
          </p:nvPr>
        </p:nvSpPr>
        <p:spPr/>
        <p:txBody>
          <a:bodyPr/>
          <a:lstStyle/>
          <a:p>
            <a:pPr>
              <a:defRPr/>
            </a:pPr>
            <a:fld id="{FE74D154-FF1B-4993-8C32-50D5A3DF6B82}" type="slidenum">
              <a:rPr lang="en-US" smtClean="0"/>
              <a:pPr>
                <a:defRPr/>
              </a:pPr>
              <a:t>7</a:t>
            </a:fld>
            <a:endParaRPr lang="en-US"/>
          </a:p>
        </p:txBody>
      </p:sp>
    </p:spTree>
    <p:extLst>
      <p:ext uri="{BB962C8B-B14F-4D97-AF65-F5344CB8AC3E}">
        <p14:creationId xmlns:p14="http://schemas.microsoft.com/office/powerpoint/2010/main" val="226623381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276350" y="679450"/>
            <a:ext cx="4524375" cy="3394075"/>
          </a:xfrm>
        </p:spPr>
      </p:sp>
      <p:sp>
        <p:nvSpPr>
          <p:cNvPr id="3" name="Notes Placeholder 2"/>
          <p:cNvSpPr>
            <a:spLocks noGrp="1"/>
          </p:cNvSpPr>
          <p:nvPr>
            <p:ph type="body" idx="1"/>
          </p:nvPr>
        </p:nvSpPr>
        <p:spPr/>
        <p:txBody>
          <a:bodyPr/>
          <a:lstStyle/>
          <a:p>
            <a:pPr marL="0" indent="0">
              <a:buNone/>
            </a:pPr>
            <a:endParaRPr lang="en-US"/>
          </a:p>
        </p:txBody>
      </p:sp>
      <p:sp>
        <p:nvSpPr>
          <p:cNvPr id="4" name="Slide Number Placeholder 3"/>
          <p:cNvSpPr>
            <a:spLocks noGrp="1"/>
          </p:cNvSpPr>
          <p:nvPr>
            <p:ph type="sldNum" sz="quarter" idx="10"/>
          </p:nvPr>
        </p:nvSpPr>
        <p:spPr/>
        <p:txBody>
          <a:bodyPr/>
          <a:lstStyle/>
          <a:p>
            <a:pPr>
              <a:defRPr/>
            </a:pPr>
            <a:fld id="{FE74D154-FF1B-4993-8C32-50D5A3DF6B82}" type="slidenum">
              <a:rPr lang="en-US" smtClean="0"/>
              <a:pPr>
                <a:defRPr/>
              </a:pPr>
              <a:t>8</a:t>
            </a:fld>
            <a:endParaRPr lang="en-US"/>
          </a:p>
        </p:txBody>
      </p:sp>
    </p:spTree>
    <p:extLst>
      <p:ext uri="{BB962C8B-B14F-4D97-AF65-F5344CB8AC3E}">
        <p14:creationId xmlns:p14="http://schemas.microsoft.com/office/powerpoint/2010/main" val="125236257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276350" y="679450"/>
            <a:ext cx="4524375" cy="3394075"/>
          </a:xfrm>
        </p:spPr>
      </p:sp>
      <p:sp>
        <p:nvSpPr>
          <p:cNvPr id="3" name="Notes Placeholder 2"/>
          <p:cNvSpPr>
            <a:spLocks noGrp="1"/>
          </p:cNvSpPr>
          <p:nvPr>
            <p:ph type="body" idx="1"/>
          </p:nvPr>
        </p:nvSpPr>
        <p:spPr/>
        <p:txBody>
          <a:bodyPr/>
          <a:lstStyle/>
          <a:p>
            <a:r>
              <a:rPr lang="en-US" smtClean="0"/>
              <a:t>“Our training program is approved by</a:t>
            </a:r>
            <a:r>
              <a:rPr lang="en-US" baseline="0" smtClean="0"/>
              <a:t> the State of California” – Device RSO</a:t>
            </a:r>
          </a:p>
          <a:p>
            <a:r>
              <a:rPr lang="en-US" baseline="0" smtClean="0"/>
              <a:t>In this case, the device manufacturer could not have filed for reciprocity because they didn’t have a service provider license anywhere.</a:t>
            </a:r>
          </a:p>
          <a:p>
            <a:endParaRPr lang="en-US" baseline="0" smtClean="0"/>
          </a:p>
          <a:p>
            <a:r>
              <a:rPr lang="en-US" baseline="0" smtClean="0"/>
              <a:t>Cited licensee for failure to provide adequate supervision.</a:t>
            </a:r>
            <a:endParaRPr lang="en-US"/>
          </a:p>
        </p:txBody>
      </p:sp>
      <p:sp>
        <p:nvSpPr>
          <p:cNvPr id="4" name="Slide Number Placeholder 3"/>
          <p:cNvSpPr>
            <a:spLocks noGrp="1"/>
          </p:cNvSpPr>
          <p:nvPr>
            <p:ph type="sldNum" sz="quarter" idx="10"/>
          </p:nvPr>
        </p:nvSpPr>
        <p:spPr/>
        <p:txBody>
          <a:bodyPr/>
          <a:lstStyle/>
          <a:p>
            <a:pPr>
              <a:defRPr/>
            </a:pPr>
            <a:fld id="{FE74D154-FF1B-4993-8C32-50D5A3DF6B82}" type="slidenum">
              <a:rPr lang="en-US" smtClean="0"/>
              <a:pPr>
                <a:defRPr/>
              </a:pPr>
              <a:t>9</a:t>
            </a:fld>
            <a:endParaRPr lang="en-US"/>
          </a:p>
        </p:txBody>
      </p:sp>
    </p:spTree>
    <p:extLst>
      <p:ext uri="{BB962C8B-B14F-4D97-AF65-F5344CB8AC3E}">
        <p14:creationId xmlns:p14="http://schemas.microsoft.com/office/powerpoint/2010/main" val="257392354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276350" y="679450"/>
            <a:ext cx="4524375" cy="3394075"/>
          </a:xfrm>
        </p:spPr>
      </p:sp>
      <p:sp>
        <p:nvSpPr>
          <p:cNvPr id="3" name="Notes Placeholder 2"/>
          <p:cNvSpPr>
            <a:spLocks noGrp="1"/>
          </p:cNvSpPr>
          <p:nvPr>
            <p:ph type="body" idx="1"/>
          </p:nvPr>
        </p:nvSpPr>
        <p:spPr/>
        <p:txBody>
          <a:bodyPr/>
          <a:lstStyle/>
          <a:p>
            <a:pPr marL="0" indent="0">
              <a:buNone/>
            </a:pPr>
            <a:r>
              <a:rPr lang="en-US" smtClean="0"/>
              <a:t>NMT was</a:t>
            </a:r>
            <a:r>
              <a:rPr lang="en-US" baseline="0" smtClean="0"/>
              <a:t> already concerned about source leakage so she wiped the source the day after the service engineers performed work and identified the contamination.</a:t>
            </a:r>
          </a:p>
          <a:p>
            <a:pPr marL="0" indent="0">
              <a:buNone/>
            </a:pPr>
            <a:r>
              <a:rPr lang="en-US" baseline="0" smtClean="0"/>
              <a:t>She called the engineers to come in and </a:t>
            </a:r>
            <a:endParaRPr lang="en-US"/>
          </a:p>
        </p:txBody>
      </p:sp>
      <p:sp>
        <p:nvSpPr>
          <p:cNvPr id="4" name="Slide Number Placeholder 3"/>
          <p:cNvSpPr>
            <a:spLocks noGrp="1"/>
          </p:cNvSpPr>
          <p:nvPr>
            <p:ph type="sldNum" sz="quarter" idx="10"/>
          </p:nvPr>
        </p:nvSpPr>
        <p:spPr/>
        <p:txBody>
          <a:bodyPr/>
          <a:lstStyle/>
          <a:p>
            <a:pPr>
              <a:defRPr/>
            </a:pPr>
            <a:fld id="{FE74D154-FF1B-4993-8C32-50D5A3DF6B82}" type="slidenum">
              <a:rPr lang="en-US" smtClean="0"/>
              <a:pPr>
                <a:defRPr/>
              </a:pPr>
              <a:t>10</a:t>
            </a:fld>
            <a:endParaRPr lang="en-US"/>
          </a:p>
        </p:txBody>
      </p:sp>
    </p:spTree>
    <p:extLst>
      <p:ext uri="{BB962C8B-B14F-4D97-AF65-F5344CB8AC3E}">
        <p14:creationId xmlns:p14="http://schemas.microsoft.com/office/powerpoint/2010/main" val="1252362576"/>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
          <p:cNvGrpSpPr>
            <a:grpSpLocks/>
          </p:cNvGrpSpPr>
          <p:nvPr/>
        </p:nvGrpSpPr>
        <p:grpSpPr bwMode="auto">
          <a:xfrm>
            <a:off x="0" y="0"/>
            <a:ext cx="5867400" cy="6858000"/>
            <a:chOff x="0" y="0"/>
            <a:chExt cx="3696" cy="4320"/>
          </a:xfrm>
        </p:grpSpPr>
        <p:sp>
          <p:nvSpPr>
            <p:cNvPr id="5" name="Rectangle 3"/>
            <p:cNvSpPr>
              <a:spLocks noChangeArrowheads="1"/>
            </p:cNvSpPr>
            <p:nvPr/>
          </p:nvSpPr>
          <p:spPr bwMode="auto">
            <a:xfrm>
              <a:off x="0" y="0"/>
              <a:ext cx="2880" cy="4320"/>
            </a:xfrm>
            <a:prstGeom prst="rect">
              <a:avLst/>
            </a:prstGeom>
            <a:solidFill>
              <a:srgbClr val="98B3B3"/>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endParaRPr kumimoji="1" lang="en-US" sz="2400">
                <a:solidFill>
                  <a:schemeClr val="accent2"/>
                </a:solidFill>
                <a:latin typeface="Times New Roman" pitchFamily="18" charset="0"/>
              </a:endParaRPr>
            </a:p>
          </p:txBody>
        </p:sp>
        <p:sp>
          <p:nvSpPr>
            <p:cNvPr id="6" name="AutoShape 4"/>
            <p:cNvSpPr>
              <a:spLocks noChangeArrowheads="1"/>
            </p:cNvSpPr>
            <p:nvPr/>
          </p:nvSpPr>
          <p:spPr bwMode="white">
            <a:xfrm>
              <a:off x="432" y="624"/>
              <a:ext cx="3264" cy="1200"/>
            </a:xfrm>
            <a:prstGeom prst="roundRect">
              <a:avLst>
                <a:gd name="adj" fmla="val 50000"/>
              </a:avLst>
            </a:prstGeom>
            <a:solidFill>
              <a:schemeClr val="bg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1" hangingPunct="1"/>
              <a:endParaRPr kumimoji="1" lang="en-US" sz="2400">
                <a:solidFill>
                  <a:schemeClr val="accent2"/>
                </a:solidFill>
                <a:latin typeface="Times New Roman" pitchFamily="18" charset="0"/>
              </a:endParaRPr>
            </a:p>
          </p:txBody>
        </p:sp>
      </p:grpSp>
      <p:grpSp>
        <p:nvGrpSpPr>
          <p:cNvPr id="7" name="Group 5"/>
          <p:cNvGrpSpPr>
            <a:grpSpLocks/>
          </p:cNvGrpSpPr>
          <p:nvPr/>
        </p:nvGrpSpPr>
        <p:grpSpPr bwMode="auto">
          <a:xfrm>
            <a:off x="3632200" y="4889500"/>
            <a:ext cx="4876800" cy="319088"/>
            <a:chOff x="2288" y="3080"/>
            <a:chExt cx="3072" cy="201"/>
          </a:xfrm>
        </p:grpSpPr>
        <p:sp>
          <p:nvSpPr>
            <p:cNvPr id="8" name="AutoShape 6"/>
            <p:cNvSpPr>
              <a:spLocks noChangeArrowheads="1"/>
            </p:cNvSpPr>
            <p:nvPr/>
          </p:nvSpPr>
          <p:spPr bwMode="auto">
            <a:xfrm flipH="1">
              <a:off x="2288" y="3080"/>
              <a:ext cx="2914" cy="200"/>
            </a:xfrm>
            <a:prstGeom prst="roundRect">
              <a:avLst>
                <a:gd name="adj" fmla="val 0"/>
              </a:avLst>
            </a:prstGeom>
            <a:solidFill>
              <a:srgbClr val="0E2A5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9" name="AutoShape 7"/>
            <p:cNvSpPr>
              <a:spLocks noChangeArrowheads="1"/>
            </p:cNvSpPr>
            <p:nvPr/>
          </p:nvSpPr>
          <p:spPr bwMode="auto">
            <a:xfrm>
              <a:off x="5196" y="3080"/>
              <a:ext cx="164" cy="201"/>
            </a:xfrm>
            <a:prstGeom prst="flowChartDelay">
              <a:avLst/>
            </a:prstGeom>
            <a:solidFill>
              <a:srgbClr val="0E2A5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pic>
        <p:nvPicPr>
          <p:cNvPr id="10" name="Picture 15"/>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7807325" y="166688"/>
            <a:ext cx="11430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152" name="Rectangle 8"/>
          <p:cNvSpPr>
            <a:spLocks noGrp="1" noChangeArrowheads="1"/>
          </p:cNvSpPr>
          <p:nvPr>
            <p:ph type="subTitle" idx="1"/>
          </p:nvPr>
        </p:nvSpPr>
        <p:spPr>
          <a:xfrm>
            <a:off x="4673600" y="2927350"/>
            <a:ext cx="4013200" cy="1822450"/>
          </a:xfrm>
        </p:spPr>
        <p:txBody>
          <a:bodyPr anchor="b"/>
          <a:lstStyle>
            <a:lvl1pPr marL="0" indent="0">
              <a:buFont typeface="Wingdings" pitchFamily="2" charset="2"/>
              <a:buNone/>
              <a:defRPr>
                <a:solidFill>
                  <a:srgbClr val="384C5A"/>
                </a:solidFill>
              </a:defRPr>
            </a:lvl1pPr>
          </a:lstStyle>
          <a:p>
            <a:pPr lvl="0"/>
            <a:r>
              <a:rPr lang="en-US" noProof="0" dirty="0" smtClean="0"/>
              <a:t>Click to edit Master subtitle style</a:t>
            </a:r>
          </a:p>
        </p:txBody>
      </p:sp>
      <p:sp>
        <p:nvSpPr>
          <p:cNvPr id="6156" name="AutoShape 12"/>
          <p:cNvSpPr>
            <a:spLocks noGrp="1" noChangeArrowheads="1"/>
          </p:cNvSpPr>
          <p:nvPr>
            <p:ph type="ctrTitle" sz="quarter"/>
          </p:nvPr>
        </p:nvSpPr>
        <p:spPr>
          <a:xfrm>
            <a:off x="685800" y="990600"/>
            <a:ext cx="8229600" cy="1905000"/>
          </a:xfrm>
          <a:prstGeom prst="roundRect">
            <a:avLst>
              <a:gd name="adj" fmla="val 50000"/>
            </a:avLst>
          </a:prstGeom>
        </p:spPr>
        <p:txBody>
          <a:bodyPr anchor="ctr"/>
          <a:lstStyle>
            <a:lvl1pPr algn="ctr">
              <a:defRPr>
                <a:solidFill>
                  <a:srgbClr val="0E2A52"/>
                </a:solidFill>
              </a:defRPr>
            </a:lvl1pPr>
          </a:lstStyle>
          <a:p>
            <a:pPr lvl="0"/>
            <a:r>
              <a:rPr lang="en-US" noProof="0" smtClean="0"/>
              <a:t>Click to edit Master title style</a:t>
            </a:r>
          </a:p>
        </p:txBody>
      </p:sp>
      <p:sp>
        <p:nvSpPr>
          <p:cNvPr id="11" name="Rectangle 9"/>
          <p:cNvSpPr>
            <a:spLocks noGrp="1" noChangeArrowheads="1"/>
          </p:cNvSpPr>
          <p:nvPr>
            <p:ph type="dt" sz="quarter" idx="10"/>
          </p:nvPr>
        </p:nvSpPr>
        <p:spPr>
          <a:xfrm>
            <a:off x="2438400" y="6248400"/>
            <a:ext cx="2130425" cy="474663"/>
          </a:xfrm>
        </p:spPr>
        <p:txBody>
          <a:bodyPr/>
          <a:lstStyle>
            <a:lvl1pPr>
              <a:defRPr smtClean="0">
                <a:solidFill>
                  <a:schemeClr val="bg1"/>
                </a:solidFill>
              </a:defRPr>
            </a:lvl1pPr>
          </a:lstStyle>
          <a:p>
            <a:pPr>
              <a:defRPr/>
            </a:pPr>
            <a:r>
              <a:rPr lang="en-US"/>
              <a:t>10/24/08</a:t>
            </a:r>
          </a:p>
        </p:txBody>
      </p:sp>
      <p:sp>
        <p:nvSpPr>
          <p:cNvPr id="12" name="Rectangle 10"/>
          <p:cNvSpPr>
            <a:spLocks noGrp="1" noChangeArrowheads="1"/>
          </p:cNvSpPr>
          <p:nvPr>
            <p:ph type="ftr" sz="quarter" idx="11"/>
          </p:nvPr>
        </p:nvSpPr>
        <p:spPr>
          <a:xfrm>
            <a:off x="5791200" y="6248400"/>
            <a:ext cx="2897188" cy="474663"/>
          </a:xfrm>
        </p:spPr>
        <p:txBody>
          <a:bodyPr/>
          <a:lstStyle>
            <a:lvl1pPr algn="r">
              <a:defRPr smtClean="0">
                <a:solidFill>
                  <a:schemeClr val="tx1"/>
                </a:solidFill>
              </a:defRPr>
            </a:lvl1pPr>
          </a:lstStyle>
          <a:p>
            <a:pPr>
              <a:defRPr/>
            </a:pPr>
            <a:r>
              <a:rPr lang="en-US"/>
              <a:t>Protecting and promoting the health and safety of the people of Wisconsin </a:t>
            </a:r>
          </a:p>
        </p:txBody>
      </p:sp>
      <p:sp>
        <p:nvSpPr>
          <p:cNvPr id="13" name="Rectangle 11"/>
          <p:cNvSpPr>
            <a:spLocks noGrp="1" noChangeArrowheads="1"/>
          </p:cNvSpPr>
          <p:nvPr>
            <p:ph type="sldNum" sz="quarter" idx="12"/>
          </p:nvPr>
        </p:nvSpPr>
        <p:spPr>
          <a:xfrm>
            <a:off x="76200" y="6248400"/>
            <a:ext cx="587375" cy="488950"/>
          </a:xfrm>
        </p:spPr>
        <p:txBody>
          <a:bodyPr anchorCtr="0"/>
          <a:lstStyle>
            <a:lvl1pPr>
              <a:defRPr smtClean="0"/>
            </a:lvl1pPr>
          </a:lstStyle>
          <a:p>
            <a:pPr>
              <a:defRPr/>
            </a:pPr>
            <a:fld id="{B66936B7-BD2A-4677-BE38-AA5EBCC6BA3F}" type="slidenum">
              <a:rPr lang="en-US"/>
              <a:pPr>
                <a:defRPr/>
              </a:pPr>
              <a:t>‹#›</a:t>
            </a:fld>
            <a:endParaRPr lang="en-US"/>
          </a:p>
        </p:txBody>
      </p:sp>
    </p:spTree>
    <p:extLst>
      <p:ext uri="{BB962C8B-B14F-4D97-AF65-F5344CB8AC3E}">
        <p14:creationId xmlns:p14="http://schemas.microsoft.com/office/powerpoint/2010/main" val="3973090767"/>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1"/>
          <p:cNvSpPr>
            <a:spLocks noGrp="1" noChangeArrowheads="1"/>
          </p:cNvSpPr>
          <p:nvPr>
            <p:ph type="dt" sz="half" idx="10"/>
          </p:nvPr>
        </p:nvSpPr>
        <p:spPr>
          <a:ln/>
        </p:spPr>
        <p:txBody>
          <a:bodyPr/>
          <a:lstStyle>
            <a:lvl1pPr>
              <a:defRPr/>
            </a:lvl1pPr>
          </a:lstStyle>
          <a:p>
            <a:pPr>
              <a:defRPr/>
            </a:pPr>
            <a:r>
              <a:rPr lang="en-US"/>
              <a:t>10/24/08</a:t>
            </a:r>
          </a:p>
        </p:txBody>
      </p:sp>
      <p:sp>
        <p:nvSpPr>
          <p:cNvPr id="5" name="Rectangle 12"/>
          <p:cNvSpPr>
            <a:spLocks noGrp="1" noChangeArrowheads="1"/>
          </p:cNvSpPr>
          <p:nvPr>
            <p:ph type="ftr" sz="quarter" idx="11"/>
          </p:nvPr>
        </p:nvSpPr>
        <p:spPr>
          <a:ln/>
        </p:spPr>
        <p:txBody>
          <a:bodyPr/>
          <a:lstStyle>
            <a:lvl1pPr>
              <a:defRPr/>
            </a:lvl1pPr>
          </a:lstStyle>
          <a:p>
            <a:pPr>
              <a:defRPr/>
            </a:pPr>
            <a:r>
              <a:rPr lang="en-US"/>
              <a:t>Protecting and promoting the health and safety of the people of Wisconsin </a:t>
            </a:r>
          </a:p>
        </p:txBody>
      </p:sp>
      <p:sp>
        <p:nvSpPr>
          <p:cNvPr id="6" name="Rectangle 13"/>
          <p:cNvSpPr>
            <a:spLocks noGrp="1" noChangeArrowheads="1"/>
          </p:cNvSpPr>
          <p:nvPr>
            <p:ph type="sldNum" sz="quarter" idx="12"/>
          </p:nvPr>
        </p:nvSpPr>
        <p:spPr>
          <a:ln/>
        </p:spPr>
        <p:txBody>
          <a:bodyPr/>
          <a:lstStyle>
            <a:lvl1pPr>
              <a:defRPr/>
            </a:lvl1pPr>
          </a:lstStyle>
          <a:p>
            <a:pPr>
              <a:defRPr/>
            </a:pPr>
            <a:fld id="{C20E4480-AAFD-424C-A05A-735FC3345729}" type="slidenum">
              <a:rPr lang="en-US"/>
              <a:pPr>
                <a:defRPr/>
              </a:pPr>
              <a:t>‹#›</a:t>
            </a:fld>
            <a:endParaRPr lang="en-US"/>
          </a:p>
        </p:txBody>
      </p:sp>
    </p:spTree>
    <p:extLst>
      <p:ext uri="{BB962C8B-B14F-4D97-AF65-F5344CB8AC3E}">
        <p14:creationId xmlns:p14="http://schemas.microsoft.com/office/powerpoint/2010/main" val="293164342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05600" y="762000"/>
            <a:ext cx="1981200" cy="532447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762000" y="762000"/>
            <a:ext cx="5791200" cy="532447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1"/>
          <p:cNvSpPr>
            <a:spLocks noGrp="1" noChangeArrowheads="1"/>
          </p:cNvSpPr>
          <p:nvPr>
            <p:ph type="dt" sz="half" idx="10"/>
          </p:nvPr>
        </p:nvSpPr>
        <p:spPr>
          <a:ln/>
        </p:spPr>
        <p:txBody>
          <a:bodyPr/>
          <a:lstStyle>
            <a:lvl1pPr>
              <a:defRPr/>
            </a:lvl1pPr>
          </a:lstStyle>
          <a:p>
            <a:pPr>
              <a:defRPr/>
            </a:pPr>
            <a:r>
              <a:rPr lang="en-US"/>
              <a:t>10/24/08</a:t>
            </a:r>
          </a:p>
        </p:txBody>
      </p:sp>
      <p:sp>
        <p:nvSpPr>
          <p:cNvPr id="5" name="Rectangle 12"/>
          <p:cNvSpPr>
            <a:spLocks noGrp="1" noChangeArrowheads="1"/>
          </p:cNvSpPr>
          <p:nvPr>
            <p:ph type="ftr" sz="quarter" idx="11"/>
          </p:nvPr>
        </p:nvSpPr>
        <p:spPr>
          <a:ln/>
        </p:spPr>
        <p:txBody>
          <a:bodyPr/>
          <a:lstStyle>
            <a:lvl1pPr>
              <a:defRPr/>
            </a:lvl1pPr>
          </a:lstStyle>
          <a:p>
            <a:pPr>
              <a:defRPr/>
            </a:pPr>
            <a:r>
              <a:rPr lang="en-US"/>
              <a:t>Protecting and promoting the health and safety of the people of Wisconsin </a:t>
            </a:r>
          </a:p>
        </p:txBody>
      </p:sp>
      <p:sp>
        <p:nvSpPr>
          <p:cNvPr id="6" name="Rectangle 13"/>
          <p:cNvSpPr>
            <a:spLocks noGrp="1" noChangeArrowheads="1"/>
          </p:cNvSpPr>
          <p:nvPr>
            <p:ph type="sldNum" sz="quarter" idx="12"/>
          </p:nvPr>
        </p:nvSpPr>
        <p:spPr>
          <a:ln/>
        </p:spPr>
        <p:txBody>
          <a:bodyPr/>
          <a:lstStyle>
            <a:lvl1pPr>
              <a:defRPr/>
            </a:lvl1pPr>
          </a:lstStyle>
          <a:p>
            <a:pPr>
              <a:defRPr/>
            </a:pPr>
            <a:fld id="{9ADEF739-9A02-46F5-BC3A-73C40036CC65}" type="slidenum">
              <a:rPr lang="en-US"/>
              <a:pPr>
                <a:defRPr/>
              </a:pPr>
              <a:t>‹#›</a:t>
            </a:fld>
            <a:endParaRPr lang="en-US"/>
          </a:p>
        </p:txBody>
      </p:sp>
    </p:spTree>
    <p:extLst>
      <p:ext uri="{BB962C8B-B14F-4D97-AF65-F5344CB8AC3E}">
        <p14:creationId xmlns:p14="http://schemas.microsoft.com/office/powerpoint/2010/main" val="147096011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6"/>
          <p:cNvSpPr>
            <a:spLocks noGrp="1" noChangeArrowheads="1"/>
          </p:cNvSpPr>
          <p:nvPr>
            <p:ph type="sldNum" sz="quarter" idx="10"/>
          </p:nvPr>
        </p:nvSpPr>
        <p:spPr>
          <a:ln/>
        </p:spPr>
        <p:txBody>
          <a:bodyPr/>
          <a:lstStyle>
            <a:lvl1pPr>
              <a:defRPr/>
            </a:lvl1pPr>
          </a:lstStyle>
          <a:p>
            <a:pPr>
              <a:defRPr/>
            </a:pPr>
            <a:fld id="{843CFA1B-9157-48B2-AD78-E42B074692FA}" type="slidenum">
              <a:rPr lang="en-US"/>
              <a:pPr>
                <a:defRPr/>
              </a:pPr>
              <a:t>‹#›</a:t>
            </a:fld>
            <a:endParaRPr lang="en-US"/>
          </a:p>
        </p:txBody>
      </p:sp>
    </p:spTree>
    <p:extLst>
      <p:ext uri="{BB962C8B-B14F-4D97-AF65-F5344CB8AC3E}">
        <p14:creationId xmlns:p14="http://schemas.microsoft.com/office/powerpoint/2010/main" val="238712883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Content Placeholder 2"/>
          <p:cNvSpPr>
            <a:spLocks noGrp="1"/>
          </p:cNvSpPr>
          <p:nvPr>
            <p:ph idx="1"/>
          </p:nvPr>
        </p:nvSpPr>
        <p:spPr>
          <a:xfrm>
            <a:off x="457200" y="1600200"/>
            <a:ext cx="8229600" cy="4525963"/>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6"/>
          <p:cNvSpPr>
            <a:spLocks noGrp="1" noChangeArrowheads="1"/>
          </p:cNvSpPr>
          <p:nvPr>
            <p:ph type="sldNum" sz="quarter" idx="10"/>
          </p:nvPr>
        </p:nvSpPr>
        <p:spPr>
          <a:ln/>
        </p:spPr>
        <p:txBody>
          <a:bodyPr/>
          <a:lstStyle>
            <a:lvl1pPr>
              <a:defRPr/>
            </a:lvl1pPr>
          </a:lstStyle>
          <a:p>
            <a:pPr>
              <a:defRPr/>
            </a:pPr>
            <a:fld id="{CBB5CBBE-D95B-43B9-976D-4645CD7FDDBD}" type="slidenum">
              <a:rPr lang="en-US"/>
              <a:pPr>
                <a:defRPr/>
              </a:pPr>
              <a:t>‹#›</a:t>
            </a:fld>
            <a:endParaRPr lang="en-US"/>
          </a:p>
        </p:txBody>
      </p:sp>
    </p:spTree>
    <p:extLst>
      <p:ext uri="{BB962C8B-B14F-4D97-AF65-F5344CB8AC3E}">
        <p14:creationId xmlns:p14="http://schemas.microsoft.com/office/powerpoint/2010/main" val="317443091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6"/>
          <p:cNvSpPr>
            <a:spLocks noGrp="1" noChangeArrowheads="1"/>
          </p:cNvSpPr>
          <p:nvPr>
            <p:ph type="sldNum" sz="quarter" idx="10"/>
          </p:nvPr>
        </p:nvSpPr>
        <p:spPr>
          <a:ln/>
        </p:spPr>
        <p:txBody>
          <a:bodyPr/>
          <a:lstStyle>
            <a:lvl1pPr>
              <a:defRPr/>
            </a:lvl1pPr>
          </a:lstStyle>
          <a:p>
            <a:pPr>
              <a:defRPr/>
            </a:pPr>
            <a:fld id="{D3706EA2-F25B-432A-9ABE-B33CB6DE55F6}" type="slidenum">
              <a:rPr lang="en-US"/>
              <a:pPr>
                <a:defRPr/>
              </a:pPr>
              <a:t>‹#›</a:t>
            </a:fld>
            <a:endParaRPr lang="en-US"/>
          </a:p>
        </p:txBody>
      </p:sp>
    </p:spTree>
    <p:extLst>
      <p:ext uri="{BB962C8B-B14F-4D97-AF65-F5344CB8AC3E}">
        <p14:creationId xmlns:p14="http://schemas.microsoft.com/office/powerpoint/2010/main" val="65322634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6"/>
          <p:cNvSpPr>
            <a:spLocks noGrp="1" noChangeArrowheads="1"/>
          </p:cNvSpPr>
          <p:nvPr>
            <p:ph type="sldNum" sz="quarter" idx="10"/>
          </p:nvPr>
        </p:nvSpPr>
        <p:spPr>
          <a:ln/>
        </p:spPr>
        <p:txBody>
          <a:bodyPr/>
          <a:lstStyle>
            <a:lvl1pPr>
              <a:defRPr/>
            </a:lvl1pPr>
          </a:lstStyle>
          <a:p>
            <a:pPr>
              <a:defRPr/>
            </a:pPr>
            <a:fld id="{BBC4FFC7-22DF-4CB0-8526-FB57B2BD3DD3}" type="slidenum">
              <a:rPr lang="en-US"/>
              <a:pPr>
                <a:defRPr/>
              </a:pPr>
              <a:t>‹#›</a:t>
            </a:fld>
            <a:endParaRPr lang="en-US"/>
          </a:p>
        </p:txBody>
      </p:sp>
    </p:spTree>
    <p:extLst>
      <p:ext uri="{BB962C8B-B14F-4D97-AF65-F5344CB8AC3E}">
        <p14:creationId xmlns:p14="http://schemas.microsoft.com/office/powerpoint/2010/main" val="118039776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6"/>
          <p:cNvSpPr>
            <a:spLocks noGrp="1" noChangeArrowheads="1"/>
          </p:cNvSpPr>
          <p:nvPr>
            <p:ph type="sldNum" sz="quarter" idx="10"/>
          </p:nvPr>
        </p:nvSpPr>
        <p:spPr>
          <a:ln/>
        </p:spPr>
        <p:txBody>
          <a:bodyPr/>
          <a:lstStyle>
            <a:lvl1pPr>
              <a:defRPr/>
            </a:lvl1pPr>
          </a:lstStyle>
          <a:p>
            <a:pPr>
              <a:defRPr/>
            </a:pPr>
            <a:fld id="{7FBD4995-00FB-4BDF-8E4C-9AC42E8D7665}" type="slidenum">
              <a:rPr lang="en-US"/>
              <a:pPr>
                <a:defRPr/>
              </a:pPr>
              <a:t>‹#›</a:t>
            </a:fld>
            <a:endParaRPr lang="en-US"/>
          </a:p>
        </p:txBody>
      </p:sp>
    </p:spTree>
    <p:extLst>
      <p:ext uri="{BB962C8B-B14F-4D97-AF65-F5344CB8AC3E}">
        <p14:creationId xmlns:p14="http://schemas.microsoft.com/office/powerpoint/2010/main" val="335292906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Rectangle 6"/>
          <p:cNvSpPr>
            <a:spLocks noGrp="1" noChangeArrowheads="1"/>
          </p:cNvSpPr>
          <p:nvPr>
            <p:ph type="sldNum" sz="quarter" idx="10"/>
          </p:nvPr>
        </p:nvSpPr>
        <p:spPr>
          <a:ln/>
        </p:spPr>
        <p:txBody>
          <a:bodyPr/>
          <a:lstStyle>
            <a:lvl1pPr>
              <a:defRPr/>
            </a:lvl1pPr>
          </a:lstStyle>
          <a:p>
            <a:pPr>
              <a:defRPr/>
            </a:pPr>
            <a:fld id="{2837A0B2-20EB-48CE-9E41-76A01150F244}" type="slidenum">
              <a:rPr lang="en-US"/>
              <a:pPr>
                <a:defRPr/>
              </a:pPr>
              <a:t>‹#›</a:t>
            </a:fld>
            <a:endParaRPr lang="en-US"/>
          </a:p>
        </p:txBody>
      </p:sp>
    </p:spTree>
    <p:extLst>
      <p:ext uri="{BB962C8B-B14F-4D97-AF65-F5344CB8AC3E}">
        <p14:creationId xmlns:p14="http://schemas.microsoft.com/office/powerpoint/2010/main" val="279209089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6"/>
          <p:cNvSpPr>
            <a:spLocks noGrp="1" noChangeArrowheads="1"/>
          </p:cNvSpPr>
          <p:nvPr>
            <p:ph type="sldNum" sz="quarter" idx="10"/>
          </p:nvPr>
        </p:nvSpPr>
        <p:spPr>
          <a:ln/>
        </p:spPr>
        <p:txBody>
          <a:bodyPr/>
          <a:lstStyle>
            <a:lvl1pPr>
              <a:defRPr/>
            </a:lvl1pPr>
          </a:lstStyle>
          <a:p>
            <a:pPr>
              <a:defRPr/>
            </a:pPr>
            <a:fld id="{E4BE9F1D-3CE6-46D3-BE6B-998B136A8113}" type="slidenum">
              <a:rPr lang="en-US"/>
              <a:pPr>
                <a:defRPr/>
              </a:pPr>
              <a:t>‹#›</a:t>
            </a:fld>
            <a:endParaRPr lang="en-US"/>
          </a:p>
        </p:txBody>
      </p:sp>
    </p:spTree>
    <p:extLst>
      <p:ext uri="{BB962C8B-B14F-4D97-AF65-F5344CB8AC3E}">
        <p14:creationId xmlns:p14="http://schemas.microsoft.com/office/powerpoint/2010/main" val="191842310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a:prstGeom prst="rect">
            <a:avLst/>
          </a:prstGeo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6"/>
          <p:cNvSpPr>
            <a:spLocks noGrp="1" noChangeArrowheads="1"/>
          </p:cNvSpPr>
          <p:nvPr>
            <p:ph type="sldNum" sz="quarter" idx="10"/>
          </p:nvPr>
        </p:nvSpPr>
        <p:spPr>
          <a:ln/>
        </p:spPr>
        <p:txBody>
          <a:bodyPr/>
          <a:lstStyle>
            <a:lvl1pPr>
              <a:defRPr/>
            </a:lvl1pPr>
          </a:lstStyle>
          <a:p>
            <a:pPr>
              <a:defRPr/>
            </a:pPr>
            <a:fld id="{AE8DE3A7-628B-4F71-A6A0-5EE9549DBF90}" type="slidenum">
              <a:rPr lang="en-US"/>
              <a:pPr>
                <a:defRPr/>
              </a:pPr>
              <a:t>‹#›</a:t>
            </a:fld>
            <a:endParaRPr lang="en-US"/>
          </a:p>
        </p:txBody>
      </p:sp>
    </p:spTree>
    <p:extLst>
      <p:ext uri="{BB962C8B-B14F-4D97-AF65-F5344CB8AC3E}">
        <p14:creationId xmlns:p14="http://schemas.microsoft.com/office/powerpoint/2010/main" val="37586944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Rectangle 13"/>
          <p:cNvSpPr>
            <a:spLocks noGrp="1" noChangeArrowheads="1"/>
          </p:cNvSpPr>
          <p:nvPr>
            <p:ph type="sldNum" sz="quarter" idx="12"/>
          </p:nvPr>
        </p:nvSpPr>
        <p:spPr>
          <a:ln/>
        </p:spPr>
        <p:txBody>
          <a:bodyPr/>
          <a:lstStyle>
            <a:lvl1pPr>
              <a:defRPr/>
            </a:lvl1pPr>
          </a:lstStyle>
          <a:p>
            <a:pPr>
              <a:defRPr/>
            </a:pPr>
            <a:fld id="{C60797A1-8342-4268-88BD-F42E7AC58EB4}" type="slidenum">
              <a:rPr lang="en-US"/>
              <a:pPr>
                <a:defRPr/>
              </a:pPr>
              <a:t>‹#›</a:t>
            </a:fld>
            <a:endParaRPr lang="en-US"/>
          </a:p>
        </p:txBody>
      </p:sp>
    </p:spTree>
    <p:extLst>
      <p:ext uri="{BB962C8B-B14F-4D97-AF65-F5344CB8AC3E}">
        <p14:creationId xmlns:p14="http://schemas.microsoft.com/office/powerpoint/2010/main" val="1758117314"/>
      </p:ext>
    </p:extLst>
  </p:cSld>
  <p:clrMapOvr>
    <a:masterClrMapping/>
  </p:clrMapOvr>
  <p:timing>
    <p:tnLst>
      <p:par>
        <p:cTn id="1" dur="indefinite" restart="never" nodeType="tmRoot"/>
      </p:par>
    </p:tnLst>
  </p:timing>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6"/>
          <p:cNvSpPr>
            <a:spLocks noGrp="1" noChangeArrowheads="1"/>
          </p:cNvSpPr>
          <p:nvPr>
            <p:ph type="sldNum" sz="quarter" idx="10"/>
          </p:nvPr>
        </p:nvSpPr>
        <p:spPr>
          <a:ln/>
        </p:spPr>
        <p:txBody>
          <a:bodyPr/>
          <a:lstStyle>
            <a:lvl1pPr>
              <a:defRPr/>
            </a:lvl1pPr>
          </a:lstStyle>
          <a:p>
            <a:pPr>
              <a:defRPr/>
            </a:pPr>
            <a:fld id="{D3946E06-01F3-41F2-BFEA-F18E23BCB5C2}" type="slidenum">
              <a:rPr lang="en-US"/>
              <a:pPr>
                <a:defRPr/>
              </a:pPr>
              <a:t>‹#›</a:t>
            </a:fld>
            <a:endParaRPr lang="en-US"/>
          </a:p>
        </p:txBody>
      </p:sp>
    </p:spTree>
    <p:extLst>
      <p:ext uri="{BB962C8B-B14F-4D97-AF65-F5344CB8AC3E}">
        <p14:creationId xmlns:p14="http://schemas.microsoft.com/office/powerpoint/2010/main" val="2635102069"/>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600200"/>
            <a:ext cx="8229600" cy="4525963"/>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6"/>
          <p:cNvSpPr>
            <a:spLocks noGrp="1" noChangeArrowheads="1"/>
          </p:cNvSpPr>
          <p:nvPr>
            <p:ph type="sldNum" sz="quarter" idx="10"/>
          </p:nvPr>
        </p:nvSpPr>
        <p:spPr>
          <a:ln/>
        </p:spPr>
        <p:txBody>
          <a:bodyPr/>
          <a:lstStyle>
            <a:lvl1pPr>
              <a:defRPr/>
            </a:lvl1pPr>
          </a:lstStyle>
          <a:p>
            <a:pPr>
              <a:defRPr/>
            </a:pPr>
            <a:fld id="{0DD05E17-7515-44CA-983E-F4593A40DF8B}" type="slidenum">
              <a:rPr lang="en-US"/>
              <a:pPr>
                <a:defRPr/>
              </a:pPr>
              <a:t>‹#›</a:t>
            </a:fld>
            <a:endParaRPr lang="en-US"/>
          </a:p>
        </p:txBody>
      </p:sp>
    </p:spTree>
    <p:extLst>
      <p:ext uri="{BB962C8B-B14F-4D97-AF65-F5344CB8AC3E}">
        <p14:creationId xmlns:p14="http://schemas.microsoft.com/office/powerpoint/2010/main" val="290520084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6"/>
          <p:cNvSpPr>
            <a:spLocks noGrp="1" noChangeArrowheads="1"/>
          </p:cNvSpPr>
          <p:nvPr>
            <p:ph type="sldNum" sz="quarter" idx="10"/>
          </p:nvPr>
        </p:nvSpPr>
        <p:spPr>
          <a:ln/>
        </p:spPr>
        <p:txBody>
          <a:bodyPr/>
          <a:lstStyle>
            <a:lvl1pPr>
              <a:defRPr/>
            </a:lvl1pPr>
          </a:lstStyle>
          <a:p>
            <a:pPr>
              <a:defRPr/>
            </a:pPr>
            <a:fld id="{DFAF2245-9C96-4DDE-ACD9-43BAF71EB771}" type="slidenum">
              <a:rPr lang="en-US"/>
              <a:pPr>
                <a:defRPr/>
              </a:pPr>
              <a:t>‹#›</a:t>
            </a:fld>
            <a:endParaRPr lang="en-US"/>
          </a:p>
        </p:txBody>
      </p:sp>
    </p:spTree>
    <p:extLst>
      <p:ext uri="{BB962C8B-B14F-4D97-AF65-F5344CB8AC3E}">
        <p14:creationId xmlns:p14="http://schemas.microsoft.com/office/powerpoint/2010/main" val="27311638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11"/>
          <p:cNvSpPr>
            <a:spLocks noGrp="1" noChangeArrowheads="1"/>
          </p:cNvSpPr>
          <p:nvPr>
            <p:ph type="dt" sz="half" idx="10"/>
          </p:nvPr>
        </p:nvSpPr>
        <p:spPr>
          <a:ln/>
        </p:spPr>
        <p:txBody>
          <a:bodyPr/>
          <a:lstStyle>
            <a:lvl1pPr>
              <a:defRPr/>
            </a:lvl1pPr>
          </a:lstStyle>
          <a:p>
            <a:pPr>
              <a:defRPr/>
            </a:pPr>
            <a:r>
              <a:rPr lang="en-US"/>
              <a:t>10/24/08</a:t>
            </a:r>
          </a:p>
        </p:txBody>
      </p:sp>
      <p:sp>
        <p:nvSpPr>
          <p:cNvPr id="5" name="Rectangle 12"/>
          <p:cNvSpPr>
            <a:spLocks noGrp="1" noChangeArrowheads="1"/>
          </p:cNvSpPr>
          <p:nvPr>
            <p:ph type="ftr" sz="quarter" idx="11"/>
          </p:nvPr>
        </p:nvSpPr>
        <p:spPr>
          <a:ln/>
        </p:spPr>
        <p:txBody>
          <a:bodyPr/>
          <a:lstStyle>
            <a:lvl1pPr>
              <a:defRPr/>
            </a:lvl1pPr>
          </a:lstStyle>
          <a:p>
            <a:pPr>
              <a:defRPr/>
            </a:pPr>
            <a:r>
              <a:rPr lang="en-US"/>
              <a:t>Protecting and promoting the health and safety of the people of Wisconsin </a:t>
            </a:r>
          </a:p>
        </p:txBody>
      </p:sp>
      <p:sp>
        <p:nvSpPr>
          <p:cNvPr id="6" name="Rectangle 13"/>
          <p:cNvSpPr>
            <a:spLocks noGrp="1" noChangeArrowheads="1"/>
          </p:cNvSpPr>
          <p:nvPr>
            <p:ph type="sldNum" sz="quarter" idx="12"/>
          </p:nvPr>
        </p:nvSpPr>
        <p:spPr>
          <a:ln/>
        </p:spPr>
        <p:txBody>
          <a:bodyPr/>
          <a:lstStyle>
            <a:lvl1pPr>
              <a:defRPr/>
            </a:lvl1pPr>
          </a:lstStyle>
          <a:p>
            <a:pPr>
              <a:defRPr/>
            </a:pPr>
            <a:fld id="{7BA910CE-6AEA-41B2-B932-9BC44AFEA082}" type="slidenum">
              <a:rPr lang="en-US"/>
              <a:pPr>
                <a:defRPr/>
              </a:pPr>
              <a:t>‹#›</a:t>
            </a:fld>
            <a:endParaRPr lang="en-US"/>
          </a:p>
        </p:txBody>
      </p:sp>
    </p:spTree>
    <p:extLst>
      <p:ext uri="{BB962C8B-B14F-4D97-AF65-F5344CB8AC3E}">
        <p14:creationId xmlns:p14="http://schemas.microsoft.com/office/powerpoint/2010/main" val="12282524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2362200"/>
            <a:ext cx="3770313" cy="37242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760913" y="2362200"/>
            <a:ext cx="3770312" cy="37242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11"/>
          <p:cNvSpPr>
            <a:spLocks noGrp="1" noChangeArrowheads="1"/>
          </p:cNvSpPr>
          <p:nvPr>
            <p:ph type="dt" sz="half" idx="10"/>
          </p:nvPr>
        </p:nvSpPr>
        <p:spPr>
          <a:ln/>
        </p:spPr>
        <p:txBody>
          <a:bodyPr/>
          <a:lstStyle>
            <a:lvl1pPr>
              <a:defRPr/>
            </a:lvl1pPr>
          </a:lstStyle>
          <a:p>
            <a:pPr>
              <a:defRPr/>
            </a:pPr>
            <a:r>
              <a:rPr lang="en-US"/>
              <a:t>10/24/08</a:t>
            </a:r>
          </a:p>
        </p:txBody>
      </p:sp>
      <p:sp>
        <p:nvSpPr>
          <p:cNvPr id="6" name="Rectangle 12"/>
          <p:cNvSpPr>
            <a:spLocks noGrp="1" noChangeArrowheads="1"/>
          </p:cNvSpPr>
          <p:nvPr>
            <p:ph type="ftr" sz="quarter" idx="11"/>
          </p:nvPr>
        </p:nvSpPr>
        <p:spPr>
          <a:ln/>
        </p:spPr>
        <p:txBody>
          <a:bodyPr/>
          <a:lstStyle>
            <a:lvl1pPr>
              <a:defRPr/>
            </a:lvl1pPr>
          </a:lstStyle>
          <a:p>
            <a:pPr>
              <a:defRPr/>
            </a:pPr>
            <a:r>
              <a:rPr lang="en-US"/>
              <a:t>Protecting and promoting the health and safety of the people of Wisconsin </a:t>
            </a:r>
          </a:p>
        </p:txBody>
      </p:sp>
      <p:sp>
        <p:nvSpPr>
          <p:cNvPr id="7" name="Rectangle 13"/>
          <p:cNvSpPr>
            <a:spLocks noGrp="1" noChangeArrowheads="1"/>
          </p:cNvSpPr>
          <p:nvPr>
            <p:ph type="sldNum" sz="quarter" idx="12"/>
          </p:nvPr>
        </p:nvSpPr>
        <p:spPr>
          <a:ln/>
        </p:spPr>
        <p:txBody>
          <a:bodyPr/>
          <a:lstStyle>
            <a:lvl1pPr>
              <a:defRPr/>
            </a:lvl1pPr>
          </a:lstStyle>
          <a:p>
            <a:pPr>
              <a:defRPr/>
            </a:pPr>
            <a:fld id="{42FFCB9D-DD1C-47F8-8B44-3615D4F7EC32}" type="slidenum">
              <a:rPr lang="en-US"/>
              <a:pPr>
                <a:defRPr/>
              </a:pPr>
              <a:t>‹#›</a:t>
            </a:fld>
            <a:endParaRPr lang="en-US"/>
          </a:p>
        </p:txBody>
      </p:sp>
    </p:spTree>
    <p:extLst>
      <p:ext uri="{BB962C8B-B14F-4D97-AF65-F5344CB8AC3E}">
        <p14:creationId xmlns:p14="http://schemas.microsoft.com/office/powerpoint/2010/main" val="12653190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11"/>
          <p:cNvSpPr>
            <a:spLocks noGrp="1" noChangeArrowheads="1"/>
          </p:cNvSpPr>
          <p:nvPr>
            <p:ph type="dt" sz="half" idx="10"/>
          </p:nvPr>
        </p:nvSpPr>
        <p:spPr>
          <a:ln/>
        </p:spPr>
        <p:txBody>
          <a:bodyPr/>
          <a:lstStyle>
            <a:lvl1pPr>
              <a:defRPr/>
            </a:lvl1pPr>
          </a:lstStyle>
          <a:p>
            <a:pPr>
              <a:defRPr/>
            </a:pPr>
            <a:r>
              <a:rPr lang="en-US"/>
              <a:t>10/24/08</a:t>
            </a:r>
          </a:p>
        </p:txBody>
      </p:sp>
      <p:sp>
        <p:nvSpPr>
          <p:cNvPr id="8" name="Rectangle 12"/>
          <p:cNvSpPr>
            <a:spLocks noGrp="1" noChangeArrowheads="1"/>
          </p:cNvSpPr>
          <p:nvPr>
            <p:ph type="ftr" sz="quarter" idx="11"/>
          </p:nvPr>
        </p:nvSpPr>
        <p:spPr>
          <a:ln/>
        </p:spPr>
        <p:txBody>
          <a:bodyPr/>
          <a:lstStyle>
            <a:lvl1pPr>
              <a:defRPr/>
            </a:lvl1pPr>
          </a:lstStyle>
          <a:p>
            <a:pPr>
              <a:defRPr/>
            </a:pPr>
            <a:r>
              <a:rPr lang="en-US"/>
              <a:t>Protecting and promoting the health and safety of the people of Wisconsin </a:t>
            </a:r>
          </a:p>
        </p:txBody>
      </p:sp>
      <p:sp>
        <p:nvSpPr>
          <p:cNvPr id="9" name="Rectangle 13"/>
          <p:cNvSpPr>
            <a:spLocks noGrp="1" noChangeArrowheads="1"/>
          </p:cNvSpPr>
          <p:nvPr>
            <p:ph type="sldNum" sz="quarter" idx="12"/>
          </p:nvPr>
        </p:nvSpPr>
        <p:spPr>
          <a:ln/>
        </p:spPr>
        <p:txBody>
          <a:bodyPr/>
          <a:lstStyle>
            <a:lvl1pPr>
              <a:defRPr/>
            </a:lvl1pPr>
          </a:lstStyle>
          <a:p>
            <a:pPr>
              <a:defRPr/>
            </a:pPr>
            <a:fld id="{F9E5A3F6-306D-4E73-99C6-5C053662CCFF}" type="slidenum">
              <a:rPr lang="en-US"/>
              <a:pPr>
                <a:defRPr/>
              </a:pPr>
              <a:t>‹#›</a:t>
            </a:fld>
            <a:endParaRPr lang="en-US"/>
          </a:p>
        </p:txBody>
      </p:sp>
    </p:spTree>
    <p:extLst>
      <p:ext uri="{BB962C8B-B14F-4D97-AF65-F5344CB8AC3E}">
        <p14:creationId xmlns:p14="http://schemas.microsoft.com/office/powerpoint/2010/main" val="165408865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11"/>
          <p:cNvSpPr>
            <a:spLocks noGrp="1" noChangeArrowheads="1"/>
          </p:cNvSpPr>
          <p:nvPr>
            <p:ph type="dt" sz="half" idx="10"/>
          </p:nvPr>
        </p:nvSpPr>
        <p:spPr>
          <a:ln/>
        </p:spPr>
        <p:txBody>
          <a:bodyPr/>
          <a:lstStyle>
            <a:lvl1pPr>
              <a:defRPr/>
            </a:lvl1pPr>
          </a:lstStyle>
          <a:p>
            <a:pPr>
              <a:defRPr/>
            </a:pPr>
            <a:r>
              <a:rPr lang="en-US"/>
              <a:t>10/24/08</a:t>
            </a:r>
          </a:p>
        </p:txBody>
      </p:sp>
      <p:sp>
        <p:nvSpPr>
          <p:cNvPr id="4" name="Rectangle 12"/>
          <p:cNvSpPr>
            <a:spLocks noGrp="1" noChangeArrowheads="1"/>
          </p:cNvSpPr>
          <p:nvPr>
            <p:ph type="ftr" sz="quarter" idx="11"/>
          </p:nvPr>
        </p:nvSpPr>
        <p:spPr>
          <a:ln/>
        </p:spPr>
        <p:txBody>
          <a:bodyPr/>
          <a:lstStyle>
            <a:lvl1pPr>
              <a:defRPr/>
            </a:lvl1pPr>
          </a:lstStyle>
          <a:p>
            <a:pPr>
              <a:defRPr/>
            </a:pPr>
            <a:r>
              <a:rPr lang="en-US"/>
              <a:t>Protecting and promoting the health and safety of the people of Wisconsin </a:t>
            </a:r>
          </a:p>
        </p:txBody>
      </p:sp>
      <p:sp>
        <p:nvSpPr>
          <p:cNvPr id="5" name="Rectangle 13"/>
          <p:cNvSpPr>
            <a:spLocks noGrp="1" noChangeArrowheads="1"/>
          </p:cNvSpPr>
          <p:nvPr>
            <p:ph type="sldNum" sz="quarter" idx="12"/>
          </p:nvPr>
        </p:nvSpPr>
        <p:spPr>
          <a:ln/>
        </p:spPr>
        <p:txBody>
          <a:bodyPr/>
          <a:lstStyle>
            <a:lvl1pPr>
              <a:defRPr/>
            </a:lvl1pPr>
          </a:lstStyle>
          <a:p>
            <a:pPr>
              <a:defRPr/>
            </a:pPr>
            <a:fld id="{4C4C45E3-55CD-4AC2-89E7-15CB485EB733}" type="slidenum">
              <a:rPr lang="en-US"/>
              <a:pPr>
                <a:defRPr/>
              </a:pPr>
              <a:t>‹#›</a:t>
            </a:fld>
            <a:endParaRPr lang="en-US"/>
          </a:p>
        </p:txBody>
      </p:sp>
    </p:spTree>
    <p:extLst>
      <p:ext uri="{BB962C8B-B14F-4D97-AF65-F5344CB8AC3E}">
        <p14:creationId xmlns:p14="http://schemas.microsoft.com/office/powerpoint/2010/main" val="76914335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11"/>
          <p:cNvSpPr>
            <a:spLocks noGrp="1" noChangeArrowheads="1"/>
          </p:cNvSpPr>
          <p:nvPr>
            <p:ph type="dt" sz="half" idx="10"/>
          </p:nvPr>
        </p:nvSpPr>
        <p:spPr>
          <a:ln/>
        </p:spPr>
        <p:txBody>
          <a:bodyPr/>
          <a:lstStyle>
            <a:lvl1pPr>
              <a:defRPr/>
            </a:lvl1pPr>
          </a:lstStyle>
          <a:p>
            <a:pPr>
              <a:defRPr/>
            </a:pPr>
            <a:r>
              <a:rPr lang="en-US"/>
              <a:t>10/24/08</a:t>
            </a:r>
          </a:p>
        </p:txBody>
      </p:sp>
      <p:sp>
        <p:nvSpPr>
          <p:cNvPr id="3" name="Rectangle 12"/>
          <p:cNvSpPr>
            <a:spLocks noGrp="1" noChangeArrowheads="1"/>
          </p:cNvSpPr>
          <p:nvPr>
            <p:ph type="ftr" sz="quarter" idx="11"/>
          </p:nvPr>
        </p:nvSpPr>
        <p:spPr>
          <a:ln/>
        </p:spPr>
        <p:txBody>
          <a:bodyPr/>
          <a:lstStyle>
            <a:lvl1pPr>
              <a:defRPr/>
            </a:lvl1pPr>
          </a:lstStyle>
          <a:p>
            <a:pPr>
              <a:defRPr/>
            </a:pPr>
            <a:r>
              <a:rPr lang="en-US"/>
              <a:t>Protecting and promoting the health and safety of the people of Wisconsin </a:t>
            </a:r>
          </a:p>
        </p:txBody>
      </p:sp>
      <p:sp>
        <p:nvSpPr>
          <p:cNvPr id="4" name="Rectangle 13"/>
          <p:cNvSpPr>
            <a:spLocks noGrp="1" noChangeArrowheads="1"/>
          </p:cNvSpPr>
          <p:nvPr>
            <p:ph type="sldNum" sz="quarter" idx="12"/>
          </p:nvPr>
        </p:nvSpPr>
        <p:spPr>
          <a:ln/>
        </p:spPr>
        <p:txBody>
          <a:bodyPr/>
          <a:lstStyle>
            <a:lvl1pPr>
              <a:defRPr/>
            </a:lvl1pPr>
          </a:lstStyle>
          <a:p>
            <a:pPr>
              <a:defRPr/>
            </a:pPr>
            <a:fld id="{874F4FCE-160A-4A3C-B42E-05C21345FBCB}" type="slidenum">
              <a:rPr lang="en-US"/>
              <a:pPr>
                <a:defRPr/>
              </a:pPr>
              <a:t>‹#›</a:t>
            </a:fld>
            <a:endParaRPr lang="en-US"/>
          </a:p>
        </p:txBody>
      </p:sp>
    </p:spTree>
    <p:extLst>
      <p:ext uri="{BB962C8B-B14F-4D97-AF65-F5344CB8AC3E}">
        <p14:creationId xmlns:p14="http://schemas.microsoft.com/office/powerpoint/2010/main" val="45556607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11"/>
          <p:cNvSpPr>
            <a:spLocks noGrp="1" noChangeArrowheads="1"/>
          </p:cNvSpPr>
          <p:nvPr>
            <p:ph type="dt" sz="half" idx="10"/>
          </p:nvPr>
        </p:nvSpPr>
        <p:spPr>
          <a:ln/>
        </p:spPr>
        <p:txBody>
          <a:bodyPr/>
          <a:lstStyle>
            <a:lvl1pPr>
              <a:defRPr/>
            </a:lvl1pPr>
          </a:lstStyle>
          <a:p>
            <a:pPr>
              <a:defRPr/>
            </a:pPr>
            <a:r>
              <a:rPr lang="en-US"/>
              <a:t>10/24/08</a:t>
            </a:r>
          </a:p>
        </p:txBody>
      </p:sp>
      <p:sp>
        <p:nvSpPr>
          <p:cNvPr id="6" name="Rectangle 12"/>
          <p:cNvSpPr>
            <a:spLocks noGrp="1" noChangeArrowheads="1"/>
          </p:cNvSpPr>
          <p:nvPr>
            <p:ph type="ftr" sz="quarter" idx="11"/>
          </p:nvPr>
        </p:nvSpPr>
        <p:spPr>
          <a:ln/>
        </p:spPr>
        <p:txBody>
          <a:bodyPr/>
          <a:lstStyle>
            <a:lvl1pPr>
              <a:defRPr/>
            </a:lvl1pPr>
          </a:lstStyle>
          <a:p>
            <a:pPr>
              <a:defRPr/>
            </a:pPr>
            <a:r>
              <a:rPr lang="en-US"/>
              <a:t>Protecting and promoting the health and safety of the people of Wisconsin </a:t>
            </a:r>
          </a:p>
        </p:txBody>
      </p:sp>
      <p:sp>
        <p:nvSpPr>
          <p:cNvPr id="7" name="Rectangle 13"/>
          <p:cNvSpPr>
            <a:spLocks noGrp="1" noChangeArrowheads="1"/>
          </p:cNvSpPr>
          <p:nvPr>
            <p:ph type="sldNum" sz="quarter" idx="12"/>
          </p:nvPr>
        </p:nvSpPr>
        <p:spPr>
          <a:ln/>
        </p:spPr>
        <p:txBody>
          <a:bodyPr/>
          <a:lstStyle>
            <a:lvl1pPr>
              <a:defRPr/>
            </a:lvl1pPr>
          </a:lstStyle>
          <a:p>
            <a:pPr>
              <a:defRPr/>
            </a:pPr>
            <a:fld id="{3674E1EA-D4B7-4FFB-A683-3A679C800921}" type="slidenum">
              <a:rPr lang="en-US"/>
              <a:pPr>
                <a:defRPr/>
              </a:pPr>
              <a:t>‹#›</a:t>
            </a:fld>
            <a:endParaRPr lang="en-US"/>
          </a:p>
        </p:txBody>
      </p:sp>
    </p:spTree>
    <p:extLst>
      <p:ext uri="{BB962C8B-B14F-4D97-AF65-F5344CB8AC3E}">
        <p14:creationId xmlns:p14="http://schemas.microsoft.com/office/powerpoint/2010/main" val="183905456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11"/>
          <p:cNvSpPr>
            <a:spLocks noGrp="1" noChangeArrowheads="1"/>
          </p:cNvSpPr>
          <p:nvPr>
            <p:ph type="dt" sz="half" idx="10"/>
          </p:nvPr>
        </p:nvSpPr>
        <p:spPr>
          <a:ln/>
        </p:spPr>
        <p:txBody>
          <a:bodyPr/>
          <a:lstStyle>
            <a:lvl1pPr>
              <a:defRPr/>
            </a:lvl1pPr>
          </a:lstStyle>
          <a:p>
            <a:pPr>
              <a:defRPr/>
            </a:pPr>
            <a:r>
              <a:rPr lang="en-US"/>
              <a:t>10/24/08</a:t>
            </a:r>
          </a:p>
        </p:txBody>
      </p:sp>
      <p:sp>
        <p:nvSpPr>
          <p:cNvPr id="6" name="Rectangle 12"/>
          <p:cNvSpPr>
            <a:spLocks noGrp="1" noChangeArrowheads="1"/>
          </p:cNvSpPr>
          <p:nvPr>
            <p:ph type="ftr" sz="quarter" idx="11"/>
          </p:nvPr>
        </p:nvSpPr>
        <p:spPr>
          <a:ln/>
        </p:spPr>
        <p:txBody>
          <a:bodyPr/>
          <a:lstStyle>
            <a:lvl1pPr>
              <a:defRPr/>
            </a:lvl1pPr>
          </a:lstStyle>
          <a:p>
            <a:pPr>
              <a:defRPr/>
            </a:pPr>
            <a:r>
              <a:rPr lang="en-US"/>
              <a:t>Protecting and promoting the health and safety of the people of Wisconsin </a:t>
            </a:r>
          </a:p>
        </p:txBody>
      </p:sp>
      <p:sp>
        <p:nvSpPr>
          <p:cNvPr id="7" name="Rectangle 13"/>
          <p:cNvSpPr>
            <a:spLocks noGrp="1" noChangeArrowheads="1"/>
          </p:cNvSpPr>
          <p:nvPr>
            <p:ph type="sldNum" sz="quarter" idx="12"/>
          </p:nvPr>
        </p:nvSpPr>
        <p:spPr>
          <a:ln/>
        </p:spPr>
        <p:txBody>
          <a:bodyPr/>
          <a:lstStyle>
            <a:lvl1pPr>
              <a:defRPr/>
            </a:lvl1pPr>
          </a:lstStyle>
          <a:p>
            <a:pPr>
              <a:defRPr/>
            </a:pPr>
            <a:fld id="{492D0DD9-EEA7-4C16-941B-6C6621EDDCAF}" type="slidenum">
              <a:rPr lang="en-US"/>
              <a:pPr>
                <a:defRPr/>
              </a:pPr>
              <a:t>‹#›</a:t>
            </a:fld>
            <a:endParaRPr lang="en-US"/>
          </a:p>
        </p:txBody>
      </p:sp>
    </p:spTree>
    <p:extLst>
      <p:ext uri="{BB962C8B-B14F-4D97-AF65-F5344CB8AC3E}">
        <p14:creationId xmlns:p14="http://schemas.microsoft.com/office/powerpoint/2010/main" val="8843519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1026" name="Group 2"/>
          <p:cNvGrpSpPr>
            <a:grpSpLocks/>
          </p:cNvGrpSpPr>
          <p:nvPr/>
        </p:nvGrpSpPr>
        <p:grpSpPr bwMode="auto">
          <a:xfrm>
            <a:off x="0" y="0"/>
            <a:ext cx="7620000" cy="6858000"/>
            <a:chOff x="0" y="0"/>
            <a:chExt cx="4800" cy="4320"/>
          </a:xfrm>
        </p:grpSpPr>
        <p:grpSp>
          <p:nvGrpSpPr>
            <p:cNvPr id="1033" name="Group 3"/>
            <p:cNvGrpSpPr>
              <a:grpSpLocks/>
            </p:cNvGrpSpPr>
            <p:nvPr userDrawn="1"/>
          </p:nvGrpSpPr>
          <p:grpSpPr bwMode="auto">
            <a:xfrm>
              <a:off x="0" y="0"/>
              <a:ext cx="2016" cy="4320"/>
              <a:chOff x="0" y="0"/>
              <a:chExt cx="2016" cy="4320"/>
            </a:xfrm>
          </p:grpSpPr>
          <p:sp>
            <p:nvSpPr>
              <p:cNvPr id="1037" name="Rectangle 4"/>
              <p:cNvSpPr>
                <a:spLocks noChangeArrowheads="1"/>
              </p:cNvSpPr>
              <p:nvPr userDrawn="1"/>
            </p:nvSpPr>
            <p:spPr bwMode="auto">
              <a:xfrm>
                <a:off x="0" y="0"/>
                <a:ext cx="480" cy="4320"/>
              </a:xfrm>
              <a:prstGeom prst="rect">
                <a:avLst/>
              </a:prstGeom>
              <a:solidFill>
                <a:srgbClr val="98B3B3"/>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38" name="Freeform 5"/>
              <p:cNvSpPr>
                <a:spLocks/>
              </p:cNvSpPr>
              <p:nvPr userDrawn="1"/>
            </p:nvSpPr>
            <p:spPr bwMode="auto">
              <a:xfrm>
                <a:off x="288" y="0"/>
                <a:ext cx="1728" cy="735"/>
              </a:xfrm>
              <a:custGeom>
                <a:avLst/>
                <a:gdLst>
                  <a:gd name="T0" fmla="*/ 1728 w 1728"/>
                  <a:gd name="T1" fmla="*/ 0 h 735"/>
                  <a:gd name="T2" fmla="*/ 1728 w 1728"/>
                  <a:gd name="T3" fmla="*/ 480 h 735"/>
                  <a:gd name="T4" fmla="*/ 380 w 1728"/>
                  <a:gd name="T5" fmla="*/ 482 h 735"/>
                  <a:gd name="T6" fmla="*/ 354 w 1728"/>
                  <a:gd name="T7" fmla="*/ 480 h 735"/>
                  <a:gd name="T8" fmla="*/ 308 w 1728"/>
                  <a:gd name="T9" fmla="*/ 489 h 735"/>
                  <a:gd name="T10" fmla="*/ 246 w 1728"/>
                  <a:gd name="T11" fmla="*/ 531 h 735"/>
                  <a:gd name="T12" fmla="*/ 206 w 1728"/>
                  <a:gd name="T13" fmla="*/ 597 h 735"/>
                  <a:gd name="T14" fmla="*/ 192 w 1728"/>
                  <a:gd name="T15" fmla="*/ 666 h 735"/>
                  <a:gd name="T16" fmla="*/ 192 w 1728"/>
                  <a:gd name="T17" fmla="*/ 735 h 735"/>
                  <a:gd name="T18" fmla="*/ 0 w 1728"/>
                  <a:gd name="T19" fmla="*/ 735 h 735"/>
                  <a:gd name="T20" fmla="*/ 0 w 1728"/>
                  <a:gd name="T21" fmla="*/ 480 h 735"/>
                  <a:gd name="T22" fmla="*/ 0 w 1728"/>
                  <a:gd name="T23" fmla="*/ 0 h 735"/>
                  <a:gd name="T24" fmla="*/ 1728 w 1728"/>
                  <a:gd name="T25" fmla="*/ 0 h 735"/>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1728" h="735">
                    <a:moveTo>
                      <a:pt x="1728" y="0"/>
                    </a:moveTo>
                    <a:lnTo>
                      <a:pt x="1728" y="480"/>
                    </a:lnTo>
                    <a:lnTo>
                      <a:pt x="380" y="482"/>
                    </a:lnTo>
                    <a:lnTo>
                      <a:pt x="354" y="480"/>
                    </a:lnTo>
                    <a:lnTo>
                      <a:pt x="308" y="489"/>
                    </a:lnTo>
                    <a:cubicBezTo>
                      <a:pt x="290" y="498"/>
                      <a:pt x="263" y="513"/>
                      <a:pt x="246" y="531"/>
                    </a:cubicBezTo>
                    <a:cubicBezTo>
                      <a:pt x="229" y="549"/>
                      <a:pt x="215" y="574"/>
                      <a:pt x="206" y="597"/>
                    </a:cubicBezTo>
                    <a:cubicBezTo>
                      <a:pt x="197" y="620"/>
                      <a:pt x="194" y="643"/>
                      <a:pt x="192" y="666"/>
                    </a:cubicBezTo>
                    <a:lnTo>
                      <a:pt x="192" y="735"/>
                    </a:lnTo>
                    <a:lnTo>
                      <a:pt x="0" y="735"/>
                    </a:lnTo>
                    <a:lnTo>
                      <a:pt x="0" y="480"/>
                    </a:lnTo>
                    <a:lnTo>
                      <a:pt x="0" y="0"/>
                    </a:lnTo>
                    <a:lnTo>
                      <a:pt x="1728" y="0"/>
                    </a:lnTo>
                    <a:close/>
                  </a:path>
                </a:pathLst>
              </a:custGeom>
              <a:solidFill>
                <a:srgbClr val="98B3B3"/>
              </a:solidFill>
              <a:ln>
                <a:noFill/>
              </a:ln>
              <a:effectLst/>
              <a:extLst>
                <a:ext uri="{91240B29-F687-4F45-9708-019B960494DF}">
                  <a14:hiddenLine xmlns:a14="http://schemas.microsoft.com/office/drawing/2010/main" w="9525" cap="flat" cmpd="sng">
                    <a:solidFill>
                      <a:schemeClr val="tx1"/>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a:p>
            </p:txBody>
          </p:sp>
        </p:grpSp>
        <p:grpSp>
          <p:nvGrpSpPr>
            <p:cNvPr id="1034" name="Group 6"/>
            <p:cNvGrpSpPr>
              <a:grpSpLocks/>
            </p:cNvGrpSpPr>
            <p:nvPr/>
          </p:nvGrpSpPr>
          <p:grpSpPr bwMode="auto">
            <a:xfrm>
              <a:off x="144" y="1248"/>
              <a:ext cx="4656" cy="201"/>
              <a:chOff x="144" y="1248"/>
              <a:chExt cx="4656" cy="201"/>
            </a:xfrm>
          </p:grpSpPr>
          <p:sp>
            <p:nvSpPr>
              <p:cNvPr id="1035" name="AutoShape 7"/>
              <p:cNvSpPr>
                <a:spLocks noChangeArrowheads="1"/>
              </p:cNvSpPr>
              <p:nvPr/>
            </p:nvSpPr>
            <p:spPr bwMode="auto">
              <a:xfrm>
                <a:off x="384" y="1248"/>
                <a:ext cx="4416" cy="200"/>
              </a:xfrm>
              <a:prstGeom prst="roundRect">
                <a:avLst>
                  <a:gd name="adj" fmla="val 0"/>
                </a:avLst>
              </a:prstGeom>
              <a:solidFill>
                <a:srgbClr val="0E2A52"/>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1036" name="AutoShape 8"/>
              <p:cNvSpPr>
                <a:spLocks noChangeArrowheads="1"/>
              </p:cNvSpPr>
              <p:nvPr/>
            </p:nvSpPr>
            <p:spPr bwMode="auto">
              <a:xfrm flipH="1">
                <a:off x="144" y="1248"/>
                <a:ext cx="248" cy="201"/>
              </a:xfrm>
              <a:prstGeom prst="flowChartDelay">
                <a:avLst/>
              </a:prstGeom>
              <a:solidFill>
                <a:srgbClr val="0E2A5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grpSp>
      <p:sp>
        <p:nvSpPr>
          <p:cNvPr id="1027" name="AutoShape 9"/>
          <p:cNvSpPr>
            <a:spLocks noGrp="1" noChangeArrowheads="1"/>
          </p:cNvSpPr>
          <p:nvPr>
            <p:ph type="title"/>
          </p:nvPr>
        </p:nvSpPr>
        <p:spPr bwMode="auto">
          <a:xfrm>
            <a:off x="762000" y="762000"/>
            <a:ext cx="7924800" cy="1143000"/>
          </a:xfrm>
          <a:prstGeom prst="roundRect">
            <a:avLst>
              <a:gd name="adj" fmla="val 21667"/>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p>
            <a:pPr lvl="0"/>
            <a:r>
              <a:rPr lang="en-US" smtClean="0"/>
              <a:t>Click to edit Master title style</a:t>
            </a:r>
          </a:p>
        </p:txBody>
      </p:sp>
      <p:sp>
        <p:nvSpPr>
          <p:cNvPr id="1028" name="Rectangle 10"/>
          <p:cNvSpPr>
            <a:spLocks noGrp="1" noChangeArrowheads="1"/>
          </p:cNvSpPr>
          <p:nvPr>
            <p:ph type="body" idx="1"/>
          </p:nvPr>
        </p:nvSpPr>
        <p:spPr bwMode="auto">
          <a:xfrm>
            <a:off x="838200" y="2362200"/>
            <a:ext cx="7693025" cy="37242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5131" name="Rectangle 11"/>
          <p:cNvSpPr>
            <a:spLocks noGrp="1" noChangeArrowheads="1"/>
          </p:cNvSpPr>
          <p:nvPr>
            <p:ph type="dt" sz="half" idx="2"/>
          </p:nvPr>
        </p:nvSpPr>
        <p:spPr bwMode="auto">
          <a:xfrm>
            <a:off x="7013575" y="6172200"/>
            <a:ext cx="2130425" cy="4746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eaLnBrk="1" hangingPunct="1">
              <a:defRPr sz="1400" smtClean="0"/>
            </a:lvl1pPr>
          </a:lstStyle>
          <a:p>
            <a:pPr>
              <a:defRPr/>
            </a:pPr>
            <a:r>
              <a:rPr lang="en-US"/>
              <a:t>10/24/08</a:t>
            </a:r>
          </a:p>
        </p:txBody>
      </p:sp>
      <p:sp>
        <p:nvSpPr>
          <p:cNvPr id="5132" name="Rectangle 12"/>
          <p:cNvSpPr>
            <a:spLocks noGrp="1" noChangeArrowheads="1"/>
          </p:cNvSpPr>
          <p:nvPr>
            <p:ph type="ftr" sz="quarter" idx="3"/>
          </p:nvPr>
        </p:nvSpPr>
        <p:spPr bwMode="auto">
          <a:xfrm>
            <a:off x="1600200" y="6248400"/>
            <a:ext cx="61722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ctr" eaLnBrk="1" hangingPunct="1">
              <a:defRPr sz="1400" smtClean="0">
                <a:solidFill>
                  <a:srgbClr val="7BA9A9"/>
                </a:solidFill>
              </a:defRPr>
            </a:lvl1pPr>
          </a:lstStyle>
          <a:p>
            <a:pPr>
              <a:defRPr/>
            </a:pPr>
            <a:r>
              <a:rPr lang="en-US"/>
              <a:t>Protecting and promoting the health and safety of the people of Wisconsin </a:t>
            </a:r>
          </a:p>
        </p:txBody>
      </p:sp>
      <p:sp>
        <p:nvSpPr>
          <p:cNvPr id="5133" name="Rectangle 13"/>
          <p:cNvSpPr>
            <a:spLocks noGrp="1" noChangeArrowheads="1"/>
          </p:cNvSpPr>
          <p:nvPr>
            <p:ph type="sldNum" sz="quarter" idx="4"/>
          </p:nvPr>
        </p:nvSpPr>
        <p:spPr bwMode="auto">
          <a:xfrm>
            <a:off x="84138" y="6242050"/>
            <a:ext cx="587375" cy="488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1" compatLnSpc="1">
            <a:prstTxWarp prst="textNoShape">
              <a:avLst/>
            </a:prstTxWarp>
          </a:bodyPr>
          <a:lstStyle>
            <a:lvl1pPr eaLnBrk="1" hangingPunct="1">
              <a:defRPr sz="2600" b="1" smtClean="0">
                <a:solidFill>
                  <a:schemeClr val="bg1"/>
                </a:solidFill>
              </a:defRPr>
            </a:lvl1pPr>
          </a:lstStyle>
          <a:p>
            <a:pPr>
              <a:defRPr/>
            </a:pPr>
            <a:fld id="{66D596E2-332E-4181-B2B3-D2E797517CA8}" type="slidenum">
              <a:rPr lang="en-US"/>
              <a:pPr>
                <a:defRPr/>
              </a:pPr>
              <a:t>‹#›</a:t>
            </a:fld>
            <a:endParaRPr lang="en-US"/>
          </a:p>
        </p:txBody>
      </p:sp>
      <p:pic>
        <p:nvPicPr>
          <p:cNvPr id="1032" name="Picture 15"/>
          <p:cNvPicPr>
            <a:picLocks noChangeAspect="1"/>
          </p:cNvPicPr>
          <p:nvPr userDrawn="1"/>
        </p:nvPicPr>
        <p:blipFill>
          <a:blip r:embed="rId13">
            <a:extLst>
              <a:ext uri="{28A0092B-C50C-407E-A947-70E740481C1C}">
                <a14:useLocalDpi xmlns:a14="http://schemas.microsoft.com/office/drawing/2010/main" val="0"/>
              </a:ext>
            </a:extLst>
          </a:blip>
          <a:srcRect/>
          <a:stretch>
            <a:fillRect/>
          </a:stretch>
        </p:blipFill>
        <p:spPr bwMode="auto">
          <a:xfrm>
            <a:off x="7620000" y="228600"/>
            <a:ext cx="11430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696"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Lst>
  <p:hf hdr="0"/>
  <p:txStyles>
    <p:titleStyle>
      <a:lvl1pPr algn="l" rtl="0" eaLnBrk="0" fontAlgn="base" hangingPunct="0">
        <a:lnSpc>
          <a:spcPct val="90000"/>
        </a:lnSpc>
        <a:spcBef>
          <a:spcPct val="0"/>
        </a:spcBef>
        <a:spcAft>
          <a:spcPct val="0"/>
        </a:spcAft>
        <a:defRPr sz="3600" b="1">
          <a:solidFill>
            <a:srgbClr val="384C5A"/>
          </a:solidFill>
          <a:latin typeface="+mj-lt"/>
          <a:ea typeface="+mj-ea"/>
          <a:cs typeface="+mj-cs"/>
        </a:defRPr>
      </a:lvl1pPr>
      <a:lvl2pPr algn="l" rtl="0" eaLnBrk="0" fontAlgn="base" hangingPunct="0">
        <a:lnSpc>
          <a:spcPct val="90000"/>
        </a:lnSpc>
        <a:spcBef>
          <a:spcPct val="0"/>
        </a:spcBef>
        <a:spcAft>
          <a:spcPct val="0"/>
        </a:spcAft>
        <a:defRPr sz="3600" b="1">
          <a:solidFill>
            <a:srgbClr val="384C5A"/>
          </a:solidFill>
          <a:latin typeface="Arial" charset="0"/>
        </a:defRPr>
      </a:lvl2pPr>
      <a:lvl3pPr algn="l" rtl="0" eaLnBrk="0" fontAlgn="base" hangingPunct="0">
        <a:lnSpc>
          <a:spcPct val="90000"/>
        </a:lnSpc>
        <a:spcBef>
          <a:spcPct val="0"/>
        </a:spcBef>
        <a:spcAft>
          <a:spcPct val="0"/>
        </a:spcAft>
        <a:defRPr sz="3600" b="1">
          <a:solidFill>
            <a:srgbClr val="384C5A"/>
          </a:solidFill>
          <a:latin typeface="Arial" charset="0"/>
        </a:defRPr>
      </a:lvl3pPr>
      <a:lvl4pPr algn="l" rtl="0" eaLnBrk="0" fontAlgn="base" hangingPunct="0">
        <a:lnSpc>
          <a:spcPct val="90000"/>
        </a:lnSpc>
        <a:spcBef>
          <a:spcPct val="0"/>
        </a:spcBef>
        <a:spcAft>
          <a:spcPct val="0"/>
        </a:spcAft>
        <a:defRPr sz="3600" b="1">
          <a:solidFill>
            <a:srgbClr val="384C5A"/>
          </a:solidFill>
          <a:latin typeface="Arial" charset="0"/>
        </a:defRPr>
      </a:lvl4pPr>
      <a:lvl5pPr algn="l" rtl="0" eaLnBrk="0" fontAlgn="base" hangingPunct="0">
        <a:lnSpc>
          <a:spcPct val="90000"/>
        </a:lnSpc>
        <a:spcBef>
          <a:spcPct val="0"/>
        </a:spcBef>
        <a:spcAft>
          <a:spcPct val="0"/>
        </a:spcAft>
        <a:defRPr sz="3600" b="1">
          <a:solidFill>
            <a:srgbClr val="384C5A"/>
          </a:solidFill>
          <a:latin typeface="Arial" charset="0"/>
        </a:defRPr>
      </a:lvl5pPr>
      <a:lvl6pPr marL="457200" algn="l" rtl="0" fontAlgn="base">
        <a:lnSpc>
          <a:spcPct val="90000"/>
        </a:lnSpc>
        <a:spcBef>
          <a:spcPct val="0"/>
        </a:spcBef>
        <a:spcAft>
          <a:spcPct val="0"/>
        </a:spcAft>
        <a:defRPr sz="3600" b="1">
          <a:solidFill>
            <a:srgbClr val="384C5A"/>
          </a:solidFill>
          <a:latin typeface="Arial" charset="0"/>
        </a:defRPr>
      </a:lvl6pPr>
      <a:lvl7pPr marL="914400" algn="l" rtl="0" fontAlgn="base">
        <a:lnSpc>
          <a:spcPct val="90000"/>
        </a:lnSpc>
        <a:spcBef>
          <a:spcPct val="0"/>
        </a:spcBef>
        <a:spcAft>
          <a:spcPct val="0"/>
        </a:spcAft>
        <a:defRPr sz="3600" b="1">
          <a:solidFill>
            <a:srgbClr val="384C5A"/>
          </a:solidFill>
          <a:latin typeface="Arial" charset="0"/>
        </a:defRPr>
      </a:lvl7pPr>
      <a:lvl8pPr marL="1371600" algn="l" rtl="0" fontAlgn="base">
        <a:lnSpc>
          <a:spcPct val="90000"/>
        </a:lnSpc>
        <a:spcBef>
          <a:spcPct val="0"/>
        </a:spcBef>
        <a:spcAft>
          <a:spcPct val="0"/>
        </a:spcAft>
        <a:defRPr sz="3600" b="1">
          <a:solidFill>
            <a:srgbClr val="384C5A"/>
          </a:solidFill>
          <a:latin typeface="Arial" charset="0"/>
        </a:defRPr>
      </a:lvl8pPr>
      <a:lvl9pPr marL="1828800" algn="l" rtl="0" fontAlgn="base">
        <a:lnSpc>
          <a:spcPct val="90000"/>
        </a:lnSpc>
        <a:spcBef>
          <a:spcPct val="0"/>
        </a:spcBef>
        <a:spcAft>
          <a:spcPct val="0"/>
        </a:spcAft>
        <a:defRPr sz="3600" b="1">
          <a:solidFill>
            <a:srgbClr val="384C5A"/>
          </a:solidFill>
          <a:latin typeface="Arial" charset="0"/>
        </a:defRPr>
      </a:lvl9pPr>
    </p:titleStyle>
    <p:bodyStyle>
      <a:lvl1pPr marL="342900" indent="-342900" algn="l" rtl="0" eaLnBrk="0" fontAlgn="base" hangingPunct="0">
        <a:spcBef>
          <a:spcPct val="20000"/>
        </a:spcBef>
        <a:spcAft>
          <a:spcPct val="0"/>
        </a:spcAft>
        <a:buClr>
          <a:schemeClr val="tx1"/>
        </a:buClr>
        <a:buSzPct val="75000"/>
        <a:buFont typeface="Wingdings" pitchFamily="2" charset="2"/>
        <a:buChar char="l"/>
        <a:defRPr sz="2800">
          <a:solidFill>
            <a:srgbClr val="123466"/>
          </a:solidFill>
          <a:latin typeface="+mn-lt"/>
          <a:ea typeface="+mn-ea"/>
          <a:cs typeface="+mn-cs"/>
        </a:defRPr>
      </a:lvl1pPr>
      <a:lvl2pPr marL="742950" indent="-285750" algn="l" rtl="0" eaLnBrk="0" fontAlgn="base" hangingPunct="0">
        <a:spcBef>
          <a:spcPct val="20000"/>
        </a:spcBef>
        <a:spcAft>
          <a:spcPct val="0"/>
        </a:spcAft>
        <a:buClr>
          <a:schemeClr val="tx1"/>
        </a:buClr>
        <a:buSzPct val="75000"/>
        <a:buChar char="–"/>
        <a:defRPr sz="2400">
          <a:solidFill>
            <a:srgbClr val="123466"/>
          </a:solidFill>
          <a:latin typeface="+mn-lt"/>
        </a:defRPr>
      </a:lvl2pPr>
      <a:lvl3pPr marL="1143000" indent="-228600" algn="l" rtl="0" eaLnBrk="0" fontAlgn="base" hangingPunct="0">
        <a:spcBef>
          <a:spcPct val="20000"/>
        </a:spcBef>
        <a:spcAft>
          <a:spcPct val="0"/>
        </a:spcAft>
        <a:buClr>
          <a:schemeClr val="tx1"/>
        </a:buClr>
        <a:buSzPct val="75000"/>
        <a:buFont typeface="Wingdings" pitchFamily="2" charset="2"/>
        <a:buChar char="l"/>
        <a:defRPr sz="2000">
          <a:solidFill>
            <a:srgbClr val="123466"/>
          </a:solidFill>
          <a:latin typeface="+mn-lt"/>
        </a:defRPr>
      </a:lvl3pPr>
      <a:lvl4pPr marL="1600200" indent="-228600" algn="l" rtl="0" eaLnBrk="0" fontAlgn="base" hangingPunct="0">
        <a:spcBef>
          <a:spcPct val="20000"/>
        </a:spcBef>
        <a:spcAft>
          <a:spcPct val="0"/>
        </a:spcAft>
        <a:buClr>
          <a:schemeClr val="tx1"/>
        </a:buClr>
        <a:buSzPct val="80000"/>
        <a:buChar char="–"/>
        <a:defRPr>
          <a:solidFill>
            <a:srgbClr val="123466"/>
          </a:solidFill>
          <a:latin typeface="+mn-lt"/>
        </a:defRPr>
      </a:lvl4pPr>
      <a:lvl5pPr marL="2057400" indent="-228600" algn="l" rtl="0" eaLnBrk="0" fontAlgn="base" hangingPunct="0">
        <a:spcBef>
          <a:spcPct val="20000"/>
        </a:spcBef>
        <a:spcAft>
          <a:spcPct val="0"/>
        </a:spcAft>
        <a:buClr>
          <a:schemeClr val="tx1"/>
        </a:buClr>
        <a:buSzPct val="65000"/>
        <a:buFont typeface="Wingdings" pitchFamily="2" charset="2"/>
        <a:buChar char="l"/>
        <a:defRPr>
          <a:solidFill>
            <a:srgbClr val="123466"/>
          </a:solidFill>
          <a:latin typeface="+mn-lt"/>
        </a:defRPr>
      </a:lvl5pPr>
      <a:lvl6pPr marL="2514600" indent="-228600" algn="l" rtl="0" fontAlgn="base">
        <a:spcBef>
          <a:spcPct val="20000"/>
        </a:spcBef>
        <a:spcAft>
          <a:spcPct val="0"/>
        </a:spcAft>
        <a:buClr>
          <a:schemeClr val="tx1"/>
        </a:buClr>
        <a:buSzPct val="65000"/>
        <a:buFont typeface="Wingdings" pitchFamily="2" charset="2"/>
        <a:buChar char="l"/>
        <a:defRPr>
          <a:solidFill>
            <a:srgbClr val="123466"/>
          </a:solidFill>
          <a:latin typeface="+mn-lt"/>
        </a:defRPr>
      </a:lvl6pPr>
      <a:lvl7pPr marL="2971800" indent="-228600" algn="l" rtl="0" fontAlgn="base">
        <a:spcBef>
          <a:spcPct val="20000"/>
        </a:spcBef>
        <a:spcAft>
          <a:spcPct val="0"/>
        </a:spcAft>
        <a:buClr>
          <a:schemeClr val="tx1"/>
        </a:buClr>
        <a:buSzPct val="65000"/>
        <a:buFont typeface="Wingdings" pitchFamily="2" charset="2"/>
        <a:buChar char="l"/>
        <a:defRPr>
          <a:solidFill>
            <a:srgbClr val="123466"/>
          </a:solidFill>
          <a:latin typeface="+mn-lt"/>
        </a:defRPr>
      </a:lvl7pPr>
      <a:lvl8pPr marL="3429000" indent="-228600" algn="l" rtl="0" fontAlgn="base">
        <a:spcBef>
          <a:spcPct val="20000"/>
        </a:spcBef>
        <a:spcAft>
          <a:spcPct val="0"/>
        </a:spcAft>
        <a:buClr>
          <a:schemeClr val="tx1"/>
        </a:buClr>
        <a:buSzPct val="65000"/>
        <a:buFont typeface="Wingdings" pitchFamily="2" charset="2"/>
        <a:buChar char="l"/>
        <a:defRPr>
          <a:solidFill>
            <a:srgbClr val="123466"/>
          </a:solidFill>
          <a:latin typeface="+mn-lt"/>
        </a:defRPr>
      </a:lvl8pPr>
      <a:lvl9pPr marL="3886200" indent="-228600" algn="l" rtl="0" fontAlgn="base">
        <a:spcBef>
          <a:spcPct val="20000"/>
        </a:spcBef>
        <a:spcAft>
          <a:spcPct val="0"/>
        </a:spcAft>
        <a:buClr>
          <a:schemeClr val="tx1"/>
        </a:buClr>
        <a:buSzPct val="65000"/>
        <a:buFont typeface="Wingdings" pitchFamily="2" charset="2"/>
        <a:buChar char="l"/>
        <a:defRPr>
          <a:solidFill>
            <a:srgbClr val="123466"/>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0966" name="Rectangle 6"/>
          <p:cNvSpPr>
            <a:spLocks noGrp="1" noChangeArrowheads="1"/>
          </p:cNvSpPr>
          <p:nvPr>
            <p:ph type="sldNum" sz="quarter" idx="4"/>
          </p:nvPr>
        </p:nvSpPr>
        <p:spPr bwMode="auto">
          <a:xfrm>
            <a:off x="123825" y="6215063"/>
            <a:ext cx="1247775"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2600" b="1" smtClean="0"/>
            </a:lvl1pPr>
          </a:lstStyle>
          <a:p>
            <a:pPr>
              <a:defRPr/>
            </a:pPr>
            <a:fld id="{26982D5F-12C7-410E-9718-0F194E657BA1}"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hf hdr="0" ftr="0" dt="0"/>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AutoShape 2"/>
          <p:cNvSpPr>
            <a:spLocks noGrp="1" noChangeArrowheads="1"/>
          </p:cNvSpPr>
          <p:nvPr>
            <p:ph type="ctrTitle"/>
          </p:nvPr>
        </p:nvSpPr>
        <p:spPr/>
        <p:txBody>
          <a:bodyPr/>
          <a:lstStyle/>
          <a:p>
            <a:pPr eaLnBrk="1" hangingPunct="1"/>
            <a:r>
              <a:rPr lang="en-US" smtClean="0"/>
              <a:t>Leaking PET Calibration Source</a:t>
            </a:r>
            <a:endParaRPr lang="en-US" smtClean="0">
              <a:latin typeface="Arial" panose="020B0604020202020204" pitchFamily="34" charset="0"/>
              <a:cs typeface="Arial" panose="020B0604020202020204" pitchFamily="34" charset="0"/>
            </a:endParaRPr>
          </a:p>
        </p:txBody>
      </p:sp>
      <p:sp>
        <p:nvSpPr>
          <p:cNvPr id="4099" name="Rectangle 3"/>
          <p:cNvSpPr>
            <a:spLocks noGrp="1" noChangeArrowheads="1"/>
          </p:cNvSpPr>
          <p:nvPr>
            <p:ph type="subTitle" idx="1"/>
          </p:nvPr>
        </p:nvSpPr>
        <p:spPr>
          <a:xfrm>
            <a:off x="4673600" y="2927350"/>
            <a:ext cx="4470400" cy="1822450"/>
          </a:xfrm>
        </p:spPr>
        <p:txBody>
          <a:bodyPr/>
          <a:lstStyle/>
          <a:p>
            <a:pPr eaLnBrk="1" hangingPunct="1"/>
            <a:r>
              <a:rPr lang="en-US" smtClean="0">
                <a:latin typeface="+mj-lt"/>
              </a:rPr>
              <a:t>Megan </a:t>
            </a:r>
            <a:r>
              <a:rPr lang="en-US" err="1" smtClean="0">
                <a:latin typeface="+mj-lt"/>
              </a:rPr>
              <a:t>Shober</a:t>
            </a:r>
            <a:endParaRPr lang="en-US" smtClean="0">
              <a:latin typeface="+mj-lt"/>
            </a:endParaRPr>
          </a:p>
          <a:p>
            <a:pPr eaLnBrk="1" hangingPunct="1"/>
            <a:r>
              <a:rPr lang="en-US" smtClean="0">
                <a:latin typeface="+mj-lt"/>
              </a:rPr>
              <a:t>Nuclear Engineer</a:t>
            </a:r>
          </a:p>
          <a:p>
            <a:pPr eaLnBrk="1" hangingPunct="1"/>
            <a:r>
              <a:rPr lang="en-US" smtClean="0">
                <a:latin typeface="+mj-lt"/>
              </a:rPr>
              <a:t>August 25, 2016</a:t>
            </a:r>
          </a:p>
        </p:txBody>
      </p:sp>
      <p:sp>
        <p:nvSpPr>
          <p:cNvPr id="2" name="TextBox 1"/>
          <p:cNvSpPr txBox="1"/>
          <p:nvPr/>
        </p:nvSpPr>
        <p:spPr>
          <a:xfrm>
            <a:off x="152400" y="6077634"/>
            <a:ext cx="5314275" cy="646331"/>
          </a:xfrm>
          <a:prstGeom prst="rect">
            <a:avLst/>
          </a:prstGeom>
          <a:noFill/>
        </p:spPr>
        <p:txBody>
          <a:bodyPr wrap="none" rtlCol="0">
            <a:spAutoFit/>
          </a:bodyPr>
          <a:lstStyle/>
          <a:p>
            <a:r>
              <a:rPr lang="en-US" smtClean="0"/>
              <a:t>Wisconsin Department of Health Services</a:t>
            </a:r>
          </a:p>
          <a:p>
            <a:r>
              <a:rPr lang="en-US" smtClean="0"/>
              <a:t>Bureau of Environmental and Occupational Health</a:t>
            </a:r>
            <a:endParaRPr lang="en-US"/>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smtClean="0"/>
              <a:t>The Second Incident</a:t>
            </a:r>
            <a:endParaRPr lang="en-US"/>
          </a:p>
        </p:txBody>
      </p:sp>
      <p:sp>
        <p:nvSpPr>
          <p:cNvPr id="10" name="Content Placeholder 9"/>
          <p:cNvSpPr>
            <a:spLocks noGrp="1"/>
          </p:cNvSpPr>
          <p:nvPr>
            <p:ph idx="1"/>
          </p:nvPr>
        </p:nvSpPr>
        <p:spPr/>
        <p:txBody>
          <a:bodyPr/>
          <a:lstStyle/>
          <a:p>
            <a:r>
              <a:rPr lang="en-US" smtClean="0"/>
              <a:t>Licensee received a new “double thickness” source in early December</a:t>
            </a:r>
          </a:p>
          <a:p>
            <a:r>
              <a:rPr lang="en-US" smtClean="0"/>
              <a:t>Used once and confirmed no problems</a:t>
            </a:r>
          </a:p>
          <a:p>
            <a:r>
              <a:rPr lang="en-US" smtClean="0"/>
              <a:t>Identified as leaking after second use</a:t>
            </a:r>
          </a:p>
        </p:txBody>
      </p:sp>
      <p:sp>
        <p:nvSpPr>
          <p:cNvPr id="6" name="Slide Number Placeholder 5"/>
          <p:cNvSpPr>
            <a:spLocks noGrp="1"/>
          </p:cNvSpPr>
          <p:nvPr>
            <p:ph type="sldNum" sz="quarter" idx="12"/>
          </p:nvPr>
        </p:nvSpPr>
        <p:spPr/>
        <p:txBody>
          <a:bodyPr/>
          <a:lstStyle/>
          <a:p>
            <a:pPr>
              <a:defRPr/>
            </a:pPr>
            <a:fld id="{C60797A1-8342-4268-88BD-F42E7AC58EB4}" type="slidenum">
              <a:rPr lang="en-US" smtClean="0"/>
              <a:pPr>
                <a:defRPr/>
              </a:pPr>
              <a:t>10</a:t>
            </a:fld>
            <a:endParaRPr lang="en-US"/>
          </a:p>
        </p:txBody>
      </p:sp>
    </p:spTree>
    <p:extLst>
      <p:ext uri="{BB962C8B-B14F-4D97-AF65-F5344CB8AC3E}">
        <p14:creationId xmlns:p14="http://schemas.microsoft.com/office/powerpoint/2010/main" val="18613104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0">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10">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Contamination</a:t>
            </a:r>
            <a:endParaRPr lang="en-US"/>
          </a:p>
        </p:txBody>
      </p:sp>
      <p:sp>
        <p:nvSpPr>
          <p:cNvPr id="3" name="Content Placeholder 2"/>
          <p:cNvSpPr>
            <a:spLocks noGrp="1"/>
          </p:cNvSpPr>
          <p:nvPr>
            <p:ph idx="1"/>
          </p:nvPr>
        </p:nvSpPr>
        <p:spPr/>
        <p:txBody>
          <a:bodyPr/>
          <a:lstStyle/>
          <a:p>
            <a:r>
              <a:rPr lang="en-US" smtClean="0"/>
              <a:t>7.57 microcuries on wipe test from source</a:t>
            </a:r>
          </a:p>
          <a:p>
            <a:r>
              <a:rPr lang="en-US" smtClean="0"/>
              <a:t>Limited contamination at licensee’s facility</a:t>
            </a:r>
          </a:p>
          <a:p>
            <a:r>
              <a:rPr lang="en-US" smtClean="0"/>
              <a:t>No contamination found in vehicles or homes</a:t>
            </a:r>
          </a:p>
          <a:p>
            <a:r>
              <a:rPr lang="en-US" smtClean="0"/>
              <a:t>Contamination identified on service engineer’s finger (0.8 mR/hr)</a:t>
            </a:r>
          </a:p>
          <a:p>
            <a:pPr lvl="1"/>
            <a:r>
              <a:rPr lang="en-US" smtClean="0"/>
              <a:t>Cleaned to background within 5 days</a:t>
            </a:r>
          </a:p>
          <a:p>
            <a:pPr lvl="1"/>
            <a:r>
              <a:rPr lang="en-US" smtClean="0"/>
              <a:t>Licensee’s assessment showed 200 mrem dose</a:t>
            </a:r>
            <a:endParaRPr lang="en-US"/>
          </a:p>
        </p:txBody>
      </p:sp>
      <p:sp>
        <p:nvSpPr>
          <p:cNvPr id="4" name="Slide Number Placeholder 3"/>
          <p:cNvSpPr>
            <a:spLocks noGrp="1"/>
          </p:cNvSpPr>
          <p:nvPr>
            <p:ph type="sldNum" sz="quarter" idx="12"/>
          </p:nvPr>
        </p:nvSpPr>
        <p:spPr/>
        <p:txBody>
          <a:bodyPr/>
          <a:lstStyle/>
          <a:p>
            <a:pPr>
              <a:defRPr/>
            </a:pPr>
            <a:fld id="{C60797A1-8342-4268-88BD-F42E7AC58EB4}" type="slidenum">
              <a:rPr lang="en-US" smtClean="0"/>
              <a:pPr>
                <a:defRPr/>
              </a:pPr>
              <a:t>11</a:t>
            </a:fld>
            <a:endParaRPr lang="en-US"/>
          </a:p>
        </p:txBody>
      </p:sp>
    </p:spTree>
    <p:extLst>
      <p:ext uri="{BB962C8B-B14F-4D97-AF65-F5344CB8AC3E}">
        <p14:creationId xmlns:p14="http://schemas.microsoft.com/office/powerpoint/2010/main" val="16399126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4" name="Slide Number Placeholder 5"/>
          <p:cNvSpPr>
            <a:spLocks noGrp="1"/>
          </p:cNvSpPr>
          <p:nvPr>
            <p:ph type="sldNum" sz="quarter" idx="12"/>
          </p:nvPr>
        </p:nvSpPr>
        <p:spPr>
          <a:noFill/>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271E3371-8BF8-4C4E-A939-92A06188CEE7}" type="slidenum">
              <a:rPr lang="en-US">
                <a:solidFill>
                  <a:schemeClr val="bg1"/>
                </a:solidFill>
              </a:rPr>
              <a:pPr/>
              <a:t>12</a:t>
            </a:fld>
            <a:endParaRPr lang="en-US">
              <a:solidFill>
                <a:schemeClr val="bg1"/>
              </a:solidFill>
            </a:endParaRPr>
          </a:p>
        </p:txBody>
      </p:sp>
      <p:sp>
        <p:nvSpPr>
          <p:cNvPr id="5125" name="Rectangle 3"/>
          <p:cNvSpPr>
            <a:spLocks noGrp="1" noChangeArrowheads="1"/>
          </p:cNvSpPr>
          <p:nvPr>
            <p:ph type="body" idx="1"/>
          </p:nvPr>
        </p:nvSpPr>
        <p:spPr/>
        <p:txBody>
          <a:bodyPr/>
          <a:lstStyle/>
          <a:p>
            <a:pPr eaLnBrk="1" hangingPunct="1"/>
            <a:r>
              <a:rPr lang="en-US" smtClean="0">
                <a:latin typeface="+mj-lt"/>
              </a:rPr>
              <a:t>Second source not compromised by service engineer’s actions </a:t>
            </a:r>
          </a:p>
          <a:p>
            <a:pPr eaLnBrk="1" hangingPunct="1"/>
            <a:r>
              <a:rPr lang="en-US" smtClean="0">
                <a:latin typeface="+mj-lt"/>
              </a:rPr>
              <a:t>Licensee unable to determine a cause</a:t>
            </a:r>
          </a:p>
          <a:p>
            <a:pPr eaLnBrk="1" hangingPunct="1"/>
            <a:r>
              <a:rPr lang="en-US" smtClean="0">
                <a:latin typeface="+mj-lt"/>
              </a:rPr>
              <a:t>Manufacturer believes leakage due to source chemistry</a:t>
            </a:r>
          </a:p>
        </p:txBody>
      </p:sp>
      <p:sp>
        <p:nvSpPr>
          <p:cNvPr id="5126" name="AutoShape 2"/>
          <p:cNvSpPr>
            <a:spLocks noGrp="1" noChangeArrowheads="1"/>
          </p:cNvSpPr>
          <p:nvPr>
            <p:ph type="title"/>
          </p:nvPr>
        </p:nvSpPr>
        <p:spPr/>
        <p:txBody>
          <a:bodyPr/>
          <a:lstStyle/>
          <a:p>
            <a:pPr eaLnBrk="1" hangingPunct="1"/>
            <a:r>
              <a:rPr lang="en-US" smtClean="0"/>
              <a:t>Root Cause</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125">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Manufacturer’s Analysis</a:t>
            </a:r>
            <a:endParaRPr lang="en-US"/>
          </a:p>
        </p:txBody>
      </p:sp>
      <p:sp>
        <p:nvSpPr>
          <p:cNvPr id="3" name="Content Placeholder 2"/>
          <p:cNvSpPr>
            <a:spLocks noGrp="1"/>
          </p:cNvSpPr>
          <p:nvPr>
            <p:ph idx="1"/>
          </p:nvPr>
        </p:nvSpPr>
        <p:spPr/>
        <p:txBody>
          <a:bodyPr/>
          <a:lstStyle/>
          <a:p>
            <a:r>
              <a:rPr lang="en-US" smtClean="0"/>
              <a:t>Germanium-68 received from supplier had previously been in a non-acidic solution</a:t>
            </a:r>
          </a:p>
          <a:p>
            <a:r>
              <a:rPr lang="en-US" smtClean="0"/>
              <a:t>In 2015, supplier began providing germanium-68 with acidic residue</a:t>
            </a:r>
          </a:p>
          <a:p>
            <a:pPr lvl="1"/>
            <a:r>
              <a:rPr lang="en-US" smtClean="0"/>
              <a:t>For long line sources or plane sources, the volume of the source reduced the effects of the acidity</a:t>
            </a:r>
          </a:p>
          <a:p>
            <a:pPr lvl="1"/>
            <a:r>
              <a:rPr lang="en-US" smtClean="0"/>
              <a:t>Acidic residue reacted with stainless steel, producing gas, which escaped through weakest point (the weld)</a:t>
            </a:r>
            <a:endParaRPr lang="en-US"/>
          </a:p>
        </p:txBody>
      </p:sp>
      <p:sp>
        <p:nvSpPr>
          <p:cNvPr id="4" name="Slide Number Placeholder 3"/>
          <p:cNvSpPr>
            <a:spLocks noGrp="1"/>
          </p:cNvSpPr>
          <p:nvPr>
            <p:ph type="sldNum" sz="quarter" idx="12"/>
          </p:nvPr>
        </p:nvSpPr>
        <p:spPr/>
        <p:txBody>
          <a:bodyPr/>
          <a:lstStyle/>
          <a:p>
            <a:pPr>
              <a:defRPr/>
            </a:pPr>
            <a:fld id="{C60797A1-8342-4268-88BD-F42E7AC58EB4}" type="slidenum">
              <a:rPr lang="en-US" smtClean="0"/>
              <a:pPr>
                <a:defRPr/>
              </a:pPr>
              <a:t>13</a:t>
            </a:fld>
            <a:endParaRPr lang="en-US"/>
          </a:p>
        </p:txBody>
      </p:sp>
    </p:spTree>
    <p:extLst>
      <p:ext uri="{BB962C8B-B14F-4D97-AF65-F5344CB8AC3E}">
        <p14:creationId xmlns:p14="http://schemas.microsoft.com/office/powerpoint/2010/main" val="85286285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Corrective Actions</a:t>
            </a:r>
            <a:endParaRPr lang="en-US"/>
          </a:p>
        </p:txBody>
      </p:sp>
      <p:sp>
        <p:nvSpPr>
          <p:cNvPr id="3" name="Content Placeholder 2"/>
          <p:cNvSpPr>
            <a:spLocks noGrp="1"/>
          </p:cNvSpPr>
          <p:nvPr>
            <p:ph idx="1"/>
          </p:nvPr>
        </p:nvSpPr>
        <p:spPr/>
        <p:txBody>
          <a:bodyPr/>
          <a:lstStyle/>
          <a:p>
            <a:r>
              <a:rPr lang="en-US" smtClean="0"/>
              <a:t>Licensee</a:t>
            </a:r>
          </a:p>
          <a:p>
            <a:pPr lvl="1"/>
            <a:r>
              <a:rPr lang="en-US" smtClean="0"/>
              <a:t>Acquired source from different manufacturer</a:t>
            </a:r>
          </a:p>
          <a:p>
            <a:pPr lvl="1"/>
            <a:r>
              <a:rPr lang="en-US" smtClean="0"/>
              <a:t>Permanently mounted source in acrylic source holder</a:t>
            </a:r>
          </a:p>
          <a:p>
            <a:r>
              <a:rPr lang="en-US" smtClean="0"/>
              <a:t>Service provider</a:t>
            </a:r>
          </a:p>
          <a:p>
            <a:pPr lvl="1"/>
            <a:r>
              <a:rPr lang="en-US" smtClean="0"/>
              <a:t>Issued survey instruments to engineers</a:t>
            </a:r>
          </a:p>
          <a:p>
            <a:r>
              <a:rPr lang="en-US" smtClean="0"/>
              <a:t>Manufacturer</a:t>
            </a:r>
          </a:p>
          <a:p>
            <a:pPr lvl="1"/>
            <a:r>
              <a:rPr lang="en-US" smtClean="0"/>
              <a:t>Neutralize acid before making sealed source</a:t>
            </a:r>
            <a:endParaRPr lang="en-US"/>
          </a:p>
        </p:txBody>
      </p:sp>
      <p:sp>
        <p:nvSpPr>
          <p:cNvPr id="4" name="Slide Number Placeholder 3"/>
          <p:cNvSpPr>
            <a:spLocks noGrp="1"/>
          </p:cNvSpPr>
          <p:nvPr>
            <p:ph type="sldNum" sz="quarter" idx="12"/>
          </p:nvPr>
        </p:nvSpPr>
        <p:spPr/>
        <p:txBody>
          <a:bodyPr/>
          <a:lstStyle/>
          <a:p>
            <a:pPr>
              <a:defRPr/>
            </a:pPr>
            <a:fld id="{C60797A1-8342-4268-88BD-F42E7AC58EB4}" type="slidenum">
              <a:rPr lang="en-US" smtClean="0"/>
              <a:pPr>
                <a:defRPr/>
              </a:pPr>
              <a:t>14</a:t>
            </a:fld>
            <a:endParaRPr lang="en-US"/>
          </a:p>
        </p:txBody>
      </p:sp>
    </p:spTree>
    <p:extLst>
      <p:ext uri="{BB962C8B-B14F-4D97-AF65-F5344CB8AC3E}">
        <p14:creationId xmlns:p14="http://schemas.microsoft.com/office/powerpoint/2010/main" val="30655884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xEl>
                                              <p:pRg st="5" end="5"/>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Lessons Learned</a:t>
            </a:r>
            <a:endParaRPr lang="en-US"/>
          </a:p>
        </p:txBody>
      </p:sp>
      <p:sp>
        <p:nvSpPr>
          <p:cNvPr id="3" name="Content Placeholder 2"/>
          <p:cNvSpPr>
            <a:spLocks noGrp="1"/>
          </p:cNvSpPr>
          <p:nvPr>
            <p:ph idx="1"/>
          </p:nvPr>
        </p:nvSpPr>
        <p:spPr/>
        <p:txBody>
          <a:bodyPr/>
          <a:lstStyle/>
          <a:p>
            <a:r>
              <a:rPr lang="en-US" smtClean="0"/>
              <a:t>Keep an open mind</a:t>
            </a:r>
          </a:p>
          <a:p>
            <a:r>
              <a:rPr lang="en-US" smtClean="0"/>
              <a:t>Basic </a:t>
            </a:r>
            <a:r>
              <a:rPr lang="en-US"/>
              <a:t>radiation safety precautions have significant effect on limiting negative consequences</a:t>
            </a:r>
          </a:p>
          <a:p>
            <a:r>
              <a:rPr lang="en-US" smtClean="0"/>
              <a:t>Consider safety during engineering stage</a:t>
            </a:r>
            <a:endParaRPr lang="en-US"/>
          </a:p>
        </p:txBody>
      </p:sp>
      <p:sp>
        <p:nvSpPr>
          <p:cNvPr id="4" name="Slide Number Placeholder 3"/>
          <p:cNvSpPr>
            <a:spLocks noGrp="1"/>
          </p:cNvSpPr>
          <p:nvPr>
            <p:ph type="sldNum" sz="quarter" idx="12"/>
          </p:nvPr>
        </p:nvSpPr>
        <p:spPr/>
        <p:txBody>
          <a:bodyPr/>
          <a:lstStyle/>
          <a:p>
            <a:pPr>
              <a:defRPr/>
            </a:pPr>
            <a:fld id="{C60797A1-8342-4268-88BD-F42E7AC58EB4}" type="slidenum">
              <a:rPr lang="en-US" smtClean="0"/>
              <a:pPr>
                <a:defRPr/>
              </a:pPr>
              <a:t>15</a:t>
            </a:fld>
            <a:endParaRPr lang="en-US"/>
          </a:p>
        </p:txBody>
      </p:sp>
    </p:spTree>
    <p:extLst>
      <p:ext uri="{BB962C8B-B14F-4D97-AF65-F5344CB8AC3E}">
        <p14:creationId xmlns:p14="http://schemas.microsoft.com/office/powerpoint/2010/main" val="36226013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4" name="Slide Number Placeholder 5"/>
          <p:cNvSpPr>
            <a:spLocks noGrp="1"/>
          </p:cNvSpPr>
          <p:nvPr>
            <p:ph type="sldNum" sz="quarter" idx="12"/>
          </p:nvPr>
        </p:nvSpPr>
        <p:spPr>
          <a:noFill/>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271E3371-8BF8-4C4E-A939-92A06188CEE7}" type="slidenum">
              <a:rPr lang="en-US">
                <a:solidFill>
                  <a:schemeClr val="bg1"/>
                </a:solidFill>
              </a:rPr>
              <a:pPr/>
              <a:t>16</a:t>
            </a:fld>
            <a:endParaRPr lang="en-US">
              <a:solidFill>
                <a:schemeClr val="bg1"/>
              </a:solidFill>
            </a:endParaRPr>
          </a:p>
        </p:txBody>
      </p:sp>
      <p:sp>
        <p:nvSpPr>
          <p:cNvPr id="5125" name="Rectangle 3"/>
          <p:cNvSpPr>
            <a:spLocks noGrp="1" noChangeArrowheads="1"/>
          </p:cNvSpPr>
          <p:nvPr>
            <p:ph type="body" idx="4294967295"/>
          </p:nvPr>
        </p:nvSpPr>
        <p:spPr>
          <a:xfrm>
            <a:off x="1450975" y="2362200"/>
            <a:ext cx="7312025" cy="3724275"/>
          </a:xfrm>
        </p:spPr>
        <p:txBody>
          <a:bodyPr/>
          <a:lstStyle/>
          <a:p>
            <a:pPr marL="0" indent="0" eaLnBrk="1" hangingPunct="1">
              <a:buNone/>
            </a:pPr>
            <a:endParaRPr lang="en-US" smtClean="0">
              <a:latin typeface="+mj-lt"/>
            </a:endParaRPr>
          </a:p>
          <a:p>
            <a:pPr marL="0" indent="0" eaLnBrk="1" hangingPunct="1">
              <a:buNone/>
            </a:pPr>
            <a:endParaRPr lang="en-US">
              <a:latin typeface="+mj-lt"/>
            </a:endParaRPr>
          </a:p>
          <a:p>
            <a:pPr marL="0" indent="0" algn="ctr" eaLnBrk="1" hangingPunct="1">
              <a:buNone/>
            </a:pPr>
            <a:r>
              <a:rPr lang="en-US" sz="4000" b="1" smtClean="0">
                <a:latin typeface="+mj-lt"/>
              </a:rPr>
              <a:t>Questions?</a:t>
            </a:r>
          </a:p>
          <a:p>
            <a:pPr marL="0" indent="0" algn="ctr" eaLnBrk="1" hangingPunct="1">
              <a:buNone/>
            </a:pPr>
            <a:endParaRPr lang="en-US" sz="4000" b="1">
              <a:latin typeface="+mj-lt"/>
            </a:endParaRPr>
          </a:p>
          <a:p>
            <a:pPr marL="0" indent="0" algn="ctr" eaLnBrk="1" hangingPunct="1">
              <a:buNone/>
            </a:pPr>
            <a:r>
              <a:rPr lang="en-US" sz="2400" smtClean="0">
                <a:latin typeface="+mj-lt"/>
              </a:rPr>
              <a:t>Megan.Shober@wisconsin.gov</a:t>
            </a:r>
          </a:p>
          <a:p>
            <a:pPr marL="0" indent="0" algn="ctr" eaLnBrk="1" hangingPunct="1">
              <a:buNone/>
            </a:pPr>
            <a:r>
              <a:rPr lang="en-US" sz="2400" smtClean="0">
                <a:latin typeface="+mj-lt"/>
              </a:rPr>
              <a:t>(920) 448-5346</a:t>
            </a:r>
          </a:p>
        </p:txBody>
      </p:sp>
    </p:spTree>
    <p:extLst>
      <p:ext uri="{BB962C8B-B14F-4D97-AF65-F5344CB8AC3E}">
        <p14:creationId xmlns:p14="http://schemas.microsoft.com/office/powerpoint/2010/main" val="340468992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Overview</a:t>
            </a:r>
            <a:endParaRPr lang="en-US"/>
          </a:p>
        </p:txBody>
      </p:sp>
      <p:sp>
        <p:nvSpPr>
          <p:cNvPr id="4" name="Content Placeholder 3"/>
          <p:cNvSpPr>
            <a:spLocks noGrp="1"/>
          </p:cNvSpPr>
          <p:nvPr>
            <p:ph idx="1"/>
          </p:nvPr>
        </p:nvSpPr>
        <p:spPr/>
        <p:txBody>
          <a:bodyPr/>
          <a:lstStyle/>
          <a:p>
            <a:r>
              <a:rPr lang="en-US" sz="3200" smtClean="0"/>
              <a:t>Incident</a:t>
            </a:r>
          </a:p>
          <a:p>
            <a:r>
              <a:rPr lang="en-US" sz="3200" smtClean="0"/>
              <a:t>Root cause</a:t>
            </a:r>
          </a:p>
          <a:p>
            <a:r>
              <a:rPr lang="en-US" sz="3200" smtClean="0"/>
              <a:t>Lessons learned</a:t>
            </a:r>
            <a:endParaRPr lang="en-US" sz="3200"/>
          </a:p>
        </p:txBody>
      </p:sp>
      <p:sp>
        <p:nvSpPr>
          <p:cNvPr id="6" name="Slide Number Placeholder 5"/>
          <p:cNvSpPr>
            <a:spLocks noGrp="1"/>
          </p:cNvSpPr>
          <p:nvPr>
            <p:ph type="sldNum" sz="quarter" idx="12"/>
          </p:nvPr>
        </p:nvSpPr>
        <p:spPr/>
        <p:txBody>
          <a:bodyPr/>
          <a:lstStyle/>
          <a:p>
            <a:pPr>
              <a:defRPr/>
            </a:pPr>
            <a:fld id="{C60797A1-8342-4268-88BD-F42E7AC58EB4}" type="slidenum">
              <a:rPr lang="en-US" smtClean="0"/>
              <a:pPr>
                <a:defRPr/>
              </a:pPr>
              <a:t>2</a:t>
            </a:fld>
            <a:endParaRPr lang="en-US"/>
          </a:p>
        </p:txBody>
      </p:sp>
    </p:spTree>
    <p:extLst>
      <p:ext uri="{BB962C8B-B14F-4D97-AF65-F5344CB8AC3E}">
        <p14:creationId xmlns:p14="http://schemas.microsoft.com/office/powerpoint/2010/main" val="23093238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 name="Title 31"/>
          <p:cNvSpPr>
            <a:spLocks noGrp="1"/>
          </p:cNvSpPr>
          <p:nvPr>
            <p:ph type="title"/>
          </p:nvPr>
        </p:nvSpPr>
        <p:spPr/>
        <p:txBody>
          <a:bodyPr/>
          <a:lstStyle/>
          <a:p>
            <a:r>
              <a:rPr lang="en-US" smtClean="0"/>
              <a:t>The Source</a:t>
            </a:r>
            <a:endParaRPr lang="en-US"/>
          </a:p>
        </p:txBody>
      </p:sp>
      <p:sp>
        <p:nvSpPr>
          <p:cNvPr id="8" name="Content Placeholder 7"/>
          <p:cNvSpPr>
            <a:spLocks noGrp="1"/>
          </p:cNvSpPr>
          <p:nvPr>
            <p:ph idx="1"/>
          </p:nvPr>
        </p:nvSpPr>
        <p:spPr>
          <a:xfrm>
            <a:off x="838200" y="2362200"/>
            <a:ext cx="7848600" cy="3724275"/>
          </a:xfrm>
        </p:spPr>
        <p:txBody>
          <a:bodyPr/>
          <a:lstStyle/>
          <a:p>
            <a:r>
              <a:rPr lang="en-US"/>
              <a:t>5 </a:t>
            </a:r>
            <a:r>
              <a:rPr lang="en-US" smtClean="0"/>
              <a:t>millicurie germanium-68 PET “line” source</a:t>
            </a:r>
          </a:p>
          <a:p>
            <a:r>
              <a:rPr lang="en-US" smtClean="0"/>
              <a:t>Only used in one model of PET camera</a:t>
            </a:r>
          </a:p>
          <a:p>
            <a:r>
              <a:rPr lang="en-US" smtClean="0"/>
              <a:t>Licensee used source in </a:t>
            </a:r>
            <a:r>
              <a:rPr lang="en-US"/>
              <a:t>a </a:t>
            </a:r>
            <a:r>
              <a:rPr lang="en-US" smtClean="0"/>
              <a:t>needle </a:t>
            </a:r>
            <a:r>
              <a:rPr lang="en-US"/>
              <a:t>cap </a:t>
            </a:r>
          </a:p>
          <a:p>
            <a:r>
              <a:rPr lang="en-US"/>
              <a:t>Service </a:t>
            </a:r>
            <a:r>
              <a:rPr lang="en-US" smtClean="0"/>
              <a:t>provider used source in a holder which was placed in a phantom</a:t>
            </a:r>
            <a:endParaRPr lang="en-US"/>
          </a:p>
          <a:p>
            <a:pPr marL="0" indent="0">
              <a:buNone/>
            </a:pPr>
            <a:endParaRPr lang="en-US"/>
          </a:p>
          <a:p>
            <a:endParaRPr lang="en-US"/>
          </a:p>
        </p:txBody>
      </p:sp>
      <p:sp>
        <p:nvSpPr>
          <p:cNvPr id="6" name="Slide Number Placeholder 5"/>
          <p:cNvSpPr>
            <a:spLocks noGrp="1"/>
          </p:cNvSpPr>
          <p:nvPr>
            <p:ph type="sldNum" sz="quarter" idx="12"/>
          </p:nvPr>
        </p:nvSpPr>
        <p:spPr/>
        <p:txBody>
          <a:bodyPr/>
          <a:lstStyle/>
          <a:p>
            <a:pPr>
              <a:defRPr/>
            </a:pPr>
            <a:fld id="{C60797A1-8342-4268-88BD-F42E7AC58EB4}" type="slidenum">
              <a:rPr lang="en-US" smtClean="0"/>
              <a:pPr>
                <a:defRPr/>
              </a:pPr>
              <a:t>3</a:t>
            </a:fld>
            <a:endParaRPr lang="en-US"/>
          </a:p>
        </p:txBody>
      </p:sp>
      <p:pic>
        <p:nvPicPr>
          <p:cNvPr id="2050" name="Picture 2" descr="L:\Agreement State\Wisconsin Incidents\2015 Incidents\Fox Valley Hematology and Oncology\phantom.JPG"/>
          <p:cNvPicPr>
            <a:picLocks noChangeAspect="1" noChangeArrowheads="1"/>
          </p:cNvPicPr>
          <p:nvPr/>
        </p:nvPicPr>
        <p:blipFill rotWithShape="1">
          <a:blip r:embed="rId3">
            <a:extLst>
              <a:ext uri="{28A0092B-C50C-407E-A947-70E740481C1C}">
                <a14:useLocalDpi xmlns:a14="http://schemas.microsoft.com/office/drawing/2010/main" val="0"/>
              </a:ext>
            </a:extLst>
          </a:blip>
          <a:srcRect l="-4762" t="19445" r="7144"/>
          <a:stretch/>
        </p:blipFill>
        <p:spPr bwMode="auto">
          <a:xfrm>
            <a:off x="6019800" y="4953000"/>
            <a:ext cx="2830286" cy="1751672"/>
          </a:xfrm>
          <a:prstGeom prst="rect">
            <a:avLst/>
          </a:prstGeom>
          <a:noFill/>
          <a:extLst>
            <a:ext uri="{909E8E84-426E-40DD-AFC4-6F175D3DCCD1}">
              <a14:hiddenFill xmlns:a14="http://schemas.microsoft.com/office/drawing/2010/main">
                <a:solidFill>
                  <a:srgbClr val="FFFFFF"/>
                </a:solidFill>
              </a14:hiddenFill>
            </a:ext>
          </a:extLst>
        </p:spPr>
      </p:pic>
      <p:sp>
        <p:nvSpPr>
          <p:cNvPr id="2" name="Oval 1"/>
          <p:cNvSpPr/>
          <p:nvPr/>
        </p:nvSpPr>
        <p:spPr bwMode="auto">
          <a:xfrm>
            <a:off x="7075714" y="5399314"/>
            <a:ext cx="718457" cy="718457"/>
          </a:xfrm>
          <a:prstGeom prst="ellipse">
            <a:avLst/>
          </a:prstGeom>
          <a:noFill/>
          <a:ln w="63500" cap="flat" cmpd="sng" algn="ctr">
            <a:solidFill>
              <a:srgbClr val="FF0000"/>
            </a:solidFill>
            <a:prstDash val="solid"/>
            <a:round/>
            <a:headEnd type="none" w="med" len="med"/>
            <a:tailEnd type="none" w="med" len="med"/>
          </a:ln>
          <a:effectLst/>
          <a:ex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p:txBody>
      </p:sp>
      <p:sp>
        <p:nvSpPr>
          <p:cNvPr id="15" name="Bent-Up Arrow 14"/>
          <p:cNvSpPr/>
          <p:nvPr/>
        </p:nvSpPr>
        <p:spPr bwMode="auto">
          <a:xfrm rot="5400000">
            <a:off x="5097236" y="5102678"/>
            <a:ext cx="1224642" cy="620486"/>
          </a:xfrm>
          <a:prstGeom prst="bentUpArrow">
            <a:avLst/>
          </a:prstGeom>
          <a:noFill/>
          <a:ln w="9525" cap="flat" cmpd="sng" algn="ctr">
            <a:solidFill>
              <a:schemeClr val="tx1"/>
            </a:solidFill>
            <a:prstDash val="solid"/>
            <a:round/>
            <a:headEnd type="none" w="med" len="med"/>
            <a:tailEnd type="none" w="med" len="med"/>
          </a:ln>
          <a:effectLst/>
          <a:ex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charset="0"/>
            </a:endParaRPr>
          </a:p>
        </p:txBody>
      </p:sp>
      <p:cxnSp>
        <p:nvCxnSpPr>
          <p:cNvPr id="17" name="Straight Arrow Connector 16"/>
          <p:cNvCxnSpPr/>
          <p:nvPr/>
        </p:nvCxnSpPr>
        <p:spPr bwMode="auto">
          <a:xfrm>
            <a:off x="7195457" y="4419600"/>
            <a:ext cx="119743" cy="914400"/>
          </a:xfrm>
          <a:prstGeom prst="straightConnector1">
            <a:avLst/>
          </a:prstGeom>
          <a:solidFill>
            <a:schemeClr val="accent1"/>
          </a:solidFill>
          <a:ln w="63500" cap="flat" cmpd="sng" algn="ctr">
            <a:solidFill>
              <a:srgbClr val="FF0000"/>
            </a:solidFill>
            <a:prstDash val="solid"/>
            <a:round/>
            <a:headEnd type="none" w="med" len="med"/>
            <a:tailEnd type="arrow"/>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Tree>
    <p:extLst>
      <p:ext uri="{BB962C8B-B14F-4D97-AF65-F5344CB8AC3E}">
        <p14:creationId xmlns:p14="http://schemas.microsoft.com/office/powerpoint/2010/main" val="91626882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The Incident</a:t>
            </a:r>
            <a:endParaRPr lang="en-US"/>
          </a:p>
        </p:txBody>
      </p:sp>
      <p:sp>
        <p:nvSpPr>
          <p:cNvPr id="3" name="Content Placeholder 2"/>
          <p:cNvSpPr>
            <a:spLocks noGrp="1"/>
          </p:cNvSpPr>
          <p:nvPr>
            <p:ph idx="1"/>
          </p:nvPr>
        </p:nvSpPr>
        <p:spPr/>
        <p:txBody>
          <a:bodyPr/>
          <a:lstStyle/>
          <a:p>
            <a:r>
              <a:rPr lang="en-US" smtClean="0"/>
              <a:t>The licensee detected contamination on the underside of their PET table</a:t>
            </a:r>
          </a:p>
          <a:p>
            <a:r>
              <a:rPr lang="en-US"/>
              <a:t>I</a:t>
            </a:r>
            <a:r>
              <a:rPr lang="en-US" smtClean="0"/>
              <a:t>dentified sealed source was leaking</a:t>
            </a:r>
          </a:p>
          <a:p>
            <a:r>
              <a:rPr lang="en-US" smtClean="0"/>
              <a:t>Performed area and personnel surveys</a:t>
            </a:r>
          </a:p>
          <a:p>
            <a:r>
              <a:rPr lang="en-US" smtClean="0"/>
              <a:t>Contaminated items shipped to manufacturer for disposal</a:t>
            </a:r>
            <a:endParaRPr lang="en-US"/>
          </a:p>
        </p:txBody>
      </p:sp>
      <p:sp>
        <p:nvSpPr>
          <p:cNvPr id="4" name="Slide Number Placeholder 3"/>
          <p:cNvSpPr>
            <a:spLocks noGrp="1"/>
          </p:cNvSpPr>
          <p:nvPr>
            <p:ph type="sldNum" sz="quarter" idx="12"/>
          </p:nvPr>
        </p:nvSpPr>
        <p:spPr/>
        <p:txBody>
          <a:bodyPr/>
          <a:lstStyle/>
          <a:p>
            <a:pPr>
              <a:defRPr/>
            </a:pPr>
            <a:fld id="{C60797A1-8342-4268-88BD-F42E7AC58EB4}" type="slidenum">
              <a:rPr lang="en-US" smtClean="0"/>
              <a:pPr>
                <a:defRPr/>
              </a:pPr>
              <a:t>4</a:t>
            </a:fld>
            <a:endParaRPr lang="en-US"/>
          </a:p>
        </p:txBody>
      </p:sp>
    </p:spTree>
    <p:extLst>
      <p:ext uri="{BB962C8B-B14F-4D97-AF65-F5344CB8AC3E}">
        <p14:creationId xmlns:p14="http://schemas.microsoft.com/office/powerpoint/2010/main" val="270335451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Contamination</a:t>
            </a:r>
            <a:endParaRPr lang="en-US"/>
          </a:p>
        </p:txBody>
      </p:sp>
      <p:sp>
        <p:nvSpPr>
          <p:cNvPr id="3" name="Content Placeholder 2"/>
          <p:cNvSpPr>
            <a:spLocks noGrp="1"/>
          </p:cNvSpPr>
          <p:nvPr>
            <p:ph idx="1"/>
          </p:nvPr>
        </p:nvSpPr>
        <p:spPr/>
        <p:txBody>
          <a:bodyPr/>
          <a:lstStyle/>
          <a:p>
            <a:r>
              <a:rPr lang="en-US" smtClean="0"/>
              <a:t>2.28 microcuries on wipe test of source</a:t>
            </a:r>
          </a:p>
          <a:p>
            <a:r>
              <a:rPr lang="en-US" smtClean="0"/>
              <a:t>0.428 microcures of other contamination</a:t>
            </a:r>
          </a:p>
          <a:p>
            <a:pPr lvl="1"/>
            <a:r>
              <a:rPr lang="en-US"/>
              <a:t>Source holder, gloves, other wipes</a:t>
            </a:r>
          </a:p>
          <a:p>
            <a:pPr lvl="1"/>
            <a:r>
              <a:rPr lang="en-US" smtClean="0"/>
              <a:t>Screwdriver (100,000 counts per minute)</a:t>
            </a:r>
          </a:p>
          <a:p>
            <a:pPr lvl="1"/>
            <a:r>
              <a:rPr lang="en-US"/>
              <a:t>Interior of tool </a:t>
            </a:r>
            <a:r>
              <a:rPr lang="en-US" smtClean="0"/>
              <a:t>bag (28,000 counts per minute)</a:t>
            </a:r>
          </a:p>
          <a:p>
            <a:r>
              <a:rPr lang="en-US" smtClean="0"/>
              <a:t>No contamination in vehicle or homes</a:t>
            </a:r>
          </a:p>
        </p:txBody>
      </p:sp>
      <p:sp>
        <p:nvSpPr>
          <p:cNvPr id="4" name="Slide Number Placeholder 3"/>
          <p:cNvSpPr>
            <a:spLocks noGrp="1"/>
          </p:cNvSpPr>
          <p:nvPr>
            <p:ph type="sldNum" sz="quarter" idx="12"/>
          </p:nvPr>
        </p:nvSpPr>
        <p:spPr/>
        <p:txBody>
          <a:bodyPr/>
          <a:lstStyle/>
          <a:p>
            <a:pPr>
              <a:defRPr/>
            </a:pPr>
            <a:fld id="{C60797A1-8342-4268-88BD-F42E7AC58EB4}" type="slidenum">
              <a:rPr lang="en-US" smtClean="0"/>
              <a:pPr>
                <a:defRPr/>
              </a:pPr>
              <a:t>5</a:t>
            </a:fld>
            <a:endParaRPr lang="en-US"/>
          </a:p>
        </p:txBody>
      </p:sp>
    </p:spTree>
    <p:extLst>
      <p:ext uri="{BB962C8B-B14F-4D97-AF65-F5344CB8AC3E}">
        <p14:creationId xmlns:p14="http://schemas.microsoft.com/office/powerpoint/2010/main" val="23775017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Manufacturer’s Investigation</a:t>
            </a:r>
            <a:endParaRPr lang="en-US"/>
          </a:p>
        </p:txBody>
      </p:sp>
      <p:sp>
        <p:nvSpPr>
          <p:cNvPr id="3" name="Content Placeholder 2"/>
          <p:cNvSpPr>
            <a:spLocks noGrp="1"/>
          </p:cNvSpPr>
          <p:nvPr>
            <p:ph idx="1"/>
          </p:nvPr>
        </p:nvSpPr>
        <p:spPr/>
        <p:txBody>
          <a:bodyPr/>
          <a:lstStyle/>
          <a:p>
            <a:r>
              <a:rPr lang="en-US" smtClean="0"/>
              <a:t>Unable to determine what caused weld to open</a:t>
            </a:r>
          </a:p>
          <a:p>
            <a:r>
              <a:rPr lang="en-US"/>
              <a:t>Source may have </a:t>
            </a:r>
            <a:r>
              <a:rPr lang="en-US" smtClean="0"/>
              <a:t>exceeded specification dimensions</a:t>
            </a:r>
            <a:endParaRPr lang="en-US"/>
          </a:p>
        </p:txBody>
      </p:sp>
      <p:sp>
        <p:nvSpPr>
          <p:cNvPr id="4" name="Slide Number Placeholder 3"/>
          <p:cNvSpPr>
            <a:spLocks noGrp="1"/>
          </p:cNvSpPr>
          <p:nvPr>
            <p:ph type="sldNum" sz="quarter" idx="12"/>
          </p:nvPr>
        </p:nvSpPr>
        <p:spPr/>
        <p:txBody>
          <a:bodyPr/>
          <a:lstStyle/>
          <a:p>
            <a:pPr>
              <a:defRPr/>
            </a:pPr>
            <a:fld id="{C60797A1-8342-4268-88BD-F42E7AC58EB4}" type="slidenum">
              <a:rPr lang="en-US" smtClean="0"/>
              <a:pPr>
                <a:defRPr/>
              </a:pPr>
              <a:t>6</a:t>
            </a:fld>
            <a:endParaRPr lang="en-US"/>
          </a:p>
        </p:txBody>
      </p:sp>
    </p:spTree>
    <p:extLst>
      <p:ext uri="{BB962C8B-B14F-4D97-AF65-F5344CB8AC3E}">
        <p14:creationId xmlns:p14="http://schemas.microsoft.com/office/powerpoint/2010/main" val="374638459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Root Cause</a:t>
            </a:r>
            <a:endParaRPr lang="en-US"/>
          </a:p>
        </p:txBody>
      </p:sp>
      <p:sp>
        <p:nvSpPr>
          <p:cNvPr id="3" name="Content Placeholder 2"/>
          <p:cNvSpPr>
            <a:spLocks noGrp="1"/>
          </p:cNvSpPr>
          <p:nvPr>
            <p:ph idx="1"/>
          </p:nvPr>
        </p:nvSpPr>
        <p:spPr/>
        <p:txBody>
          <a:bodyPr/>
          <a:lstStyle/>
          <a:p>
            <a:r>
              <a:rPr lang="en-US" smtClean="0"/>
              <a:t>Service engineers had inadequate training for handling radioactive material</a:t>
            </a:r>
          </a:p>
          <a:p>
            <a:r>
              <a:rPr lang="en-US" smtClean="0"/>
              <a:t>Licensee provided inadequate oversight of service engineers</a:t>
            </a:r>
          </a:p>
          <a:p>
            <a:endParaRPr lang="en-US" smtClean="0"/>
          </a:p>
        </p:txBody>
      </p:sp>
      <p:sp>
        <p:nvSpPr>
          <p:cNvPr id="5" name="Slide Number Placeholder 4"/>
          <p:cNvSpPr>
            <a:spLocks noGrp="1"/>
          </p:cNvSpPr>
          <p:nvPr>
            <p:ph type="sldNum" sz="quarter" idx="12"/>
          </p:nvPr>
        </p:nvSpPr>
        <p:spPr/>
        <p:txBody>
          <a:bodyPr/>
          <a:lstStyle/>
          <a:p>
            <a:pPr>
              <a:defRPr/>
            </a:pPr>
            <a:fld id="{4C4C45E3-55CD-4AC2-89E7-15CB485EB733}" type="slidenum">
              <a:rPr lang="en-US" smtClean="0"/>
              <a:pPr>
                <a:defRPr/>
              </a:pPr>
              <a:t>7</a:t>
            </a:fld>
            <a:endParaRPr lang="en-US"/>
          </a:p>
        </p:txBody>
      </p:sp>
    </p:spTree>
    <p:extLst>
      <p:ext uri="{BB962C8B-B14F-4D97-AF65-F5344CB8AC3E}">
        <p14:creationId xmlns:p14="http://schemas.microsoft.com/office/powerpoint/2010/main" val="363039397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smtClean="0"/>
              <a:t>Corrective Actions</a:t>
            </a:r>
            <a:endParaRPr lang="en-US"/>
          </a:p>
        </p:txBody>
      </p:sp>
      <p:sp>
        <p:nvSpPr>
          <p:cNvPr id="10" name="Content Placeholder 9"/>
          <p:cNvSpPr>
            <a:spLocks noGrp="1"/>
          </p:cNvSpPr>
          <p:nvPr>
            <p:ph idx="1"/>
          </p:nvPr>
        </p:nvSpPr>
        <p:spPr/>
        <p:txBody>
          <a:bodyPr/>
          <a:lstStyle/>
          <a:p>
            <a:r>
              <a:rPr lang="en-US"/>
              <a:t>Licensee</a:t>
            </a:r>
          </a:p>
          <a:p>
            <a:pPr lvl="1"/>
            <a:r>
              <a:rPr lang="en-US" smtClean="0"/>
              <a:t>Additional </a:t>
            </a:r>
            <a:r>
              <a:rPr lang="en-US"/>
              <a:t>training to service </a:t>
            </a:r>
            <a:r>
              <a:rPr lang="en-US" smtClean="0"/>
              <a:t>engineers</a:t>
            </a:r>
          </a:p>
          <a:p>
            <a:pPr lvl="1"/>
            <a:r>
              <a:rPr lang="en-US" smtClean="0"/>
              <a:t>More frequent surveys</a:t>
            </a:r>
            <a:endParaRPr lang="en-US"/>
          </a:p>
          <a:p>
            <a:r>
              <a:rPr lang="en-US"/>
              <a:t>Service provider</a:t>
            </a:r>
          </a:p>
          <a:p>
            <a:pPr lvl="1"/>
            <a:r>
              <a:rPr lang="en-US" smtClean="0"/>
              <a:t>Additional </a:t>
            </a:r>
            <a:r>
              <a:rPr lang="en-US"/>
              <a:t>training to engineers</a:t>
            </a:r>
          </a:p>
          <a:p>
            <a:r>
              <a:rPr lang="en-US" smtClean="0"/>
              <a:t>Manufacturer</a:t>
            </a:r>
          </a:p>
          <a:p>
            <a:pPr lvl="1"/>
            <a:r>
              <a:rPr lang="en-US"/>
              <a:t>D</a:t>
            </a:r>
            <a:r>
              <a:rPr lang="en-US" smtClean="0"/>
              <a:t>oubled thickness of source wall</a:t>
            </a:r>
          </a:p>
        </p:txBody>
      </p:sp>
      <p:sp>
        <p:nvSpPr>
          <p:cNvPr id="6" name="Slide Number Placeholder 5"/>
          <p:cNvSpPr>
            <a:spLocks noGrp="1"/>
          </p:cNvSpPr>
          <p:nvPr>
            <p:ph type="sldNum" sz="quarter" idx="12"/>
          </p:nvPr>
        </p:nvSpPr>
        <p:spPr/>
        <p:txBody>
          <a:bodyPr/>
          <a:lstStyle/>
          <a:p>
            <a:pPr>
              <a:defRPr/>
            </a:pPr>
            <a:fld id="{C60797A1-8342-4268-88BD-F42E7AC58EB4}" type="slidenum">
              <a:rPr lang="en-US" smtClean="0"/>
              <a:pPr>
                <a:defRPr/>
              </a:pPr>
              <a:t>8</a:t>
            </a:fld>
            <a:endParaRPr lang="en-US"/>
          </a:p>
        </p:txBody>
      </p:sp>
    </p:spTree>
    <p:extLst>
      <p:ext uri="{BB962C8B-B14F-4D97-AF65-F5344CB8AC3E}">
        <p14:creationId xmlns:p14="http://schemas.microsoft.com/office/powerpoint/2010/main" val="34445265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
                                            <p:txEl>
                                              <p:pRg st="3" end="3"/>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0">
                                            <p:txEl>
                                              <p:pRg st="4" end="4"/>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10">
                                            <p:txEl>
                                              <p:pRg st="5" end="5"/>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0">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Lessons Learned</a:t>
            </a:r>
            <a:endParaRPr lang="en-US"/>
          </a:p>
        </p:txBody>
      </p:sp>
      <p:sp>
        <p:nvSpPr>
          <p:cNvPr id="3" name="Content Placeholder 2"/>
          <p:cNvSpPr>
            <a:spLocks noGrp="1"/>
          </p:cNvSpPr>
          <p:nvPr>
            <p:ph idx="1"/>
          </p:nvPr>
        </p:nvSpPr>
        <p:spPr/>
        <p:txBody>
          <a:bodyPr/>
          <a:lstStyle/>
          <a:p>
            <a:r>
              <a:rPr lang="en-US" smtClean="0"/>
              <a:t>Not always clear when service providers are working under the authority of the client’s license</a:t>
            </a:r>
          </a:p>
          <a:p>
            <a:pPr lvl="1"/>
            <a:r>
              <a:rPr lang="en-US" smtClean="0"/>
              <a:t>Tasks not performed by the licensee</a:t>
            </a:r>
          </a:p>
          <a:p>
            <a:pPr lvl="1"/>
            <a:r>
              <a:rPr lang="en-US" smtClean="0"/>
              <a:t>Work often performed in off-hours</a:t>
            </a:r>
          </a:p>
          <a:p>
            <a:pPr lvl="1"/>
            <a:r>
              <a:rPr lang="en-US" smtClean="0"/>
              <a:t>Assume device manufacturers know what they are doing</a:t>
            </a:r>
          </a:p>
          <a:p>
            <a:r>
              <a:rPr lang="en-US" smtClean="0"/>
              <a:t>High value to routine surveys</a:t>
            </a:r>
            <a:endParaRPr lang="en-US"/>
          </a:p>
        </p:txBody>
      </p:sp>
      <p:sp>
        <p:nvSpPr>
          <p:cNvPr id="4" name="Slide Number Placeholder 3"/>
          <p:cNvSpPr>
            <a:spLocks noGrp="1"/>
          </p:cNvSpPr>
          <p:nvPr>
            <p:ph type="sldNum" sz="quarter" idx="12"/>
          </p:nvPr>
        </p:nvSpPr>
        <p:spPr/>
        <p:txBody>
          <a:bodyPr/>
          <a:lstStyle/>
          <a:p>
            <a:pPr>
              <a:defRPr/>
            </a:pPr>
            <a:fld id="{C60797A1-8342-4268-88BD-F42E7AC58EB4}" type="slidenum">
              <a:rPr lang="en-US" smtClean="0"/>
              <a:pPr>
                <a:defRPr/>
              </a:pPr>
              <a:t>9</a:t>
            </a:fld>
            <a:endParaRPr lang="en-US"/>
          </a:p>
        </p:txBody>
      </p:sp>
    </p:spTree>
    <p:extLst>
      <p:ext uri="{BB962C8B-B14F-4D97-AF65-F5344CB8AC3E}">
        <p14:creationId xmlns:p14="http://schemas.microsoft.com/office/powerpoint/2010/main" val="3737582733"/>
      </p:ext>
    </p:extLst>
  </p:cSld>
  <p:clrMapOvr>
    <a:masterClrMapping/>
  </p:clrMapOvr>
  <p:timing>
    <p:tnLst>
      <p:par>
        <p:cTn id="1" dur="indefinite" restart="never" nodeType="tmRoot"/>
      </p:par>
    </p:tnLst>
  </p:timing>
</p:sld>
</file>

<file path=ppt/theme/theme1.xml><?xml version="1.0" encoding="utf-8"?>
<a:theme xmlns:a="http://schemas.openxmlformats.org/drawingml/2006/main" name="Capsules">
  <a:themeElements>
    <a:clrScheme name="Capsules 1">
      <a:dk1>
        <a:srgbClr val="003366"/>
      </a:dk1>
      <a:lt1>
        <a:srgbClr val="FFFFFF"/>
      </a:lt1>
      <a:dk2>
        <a:srgbClr val="006666"/>
      </a:dk2>
      <a:lt2>
        <a:srgbClr val="666699"/>
      </a:lt2>
      <a:accent1>
        <a:srgbClr val="33CCCC"/>
      </a:accent1>
      <a:accent2>
        <a:srgbClr val="99CC99"/>
      </a:accent2>
      <a:accent3>
        <a:srgbClr val="FFFFFF"/>
      </a:accent3>
      <a:accent4>
        <a:srgbClr val="002A56"/>
      </a:accent4>
      <a:accent5>
        <a:srgbClr val="ADE2E2"/>
      </a:accent5>
      <a:accent6>
        <a:srgbClr val="8AB98A"/>
      </a:accent6>
      <a:hlink>
        <a:srgbClr val="003366"/>
      </a:hlink>
      <a:folHlink>
        <a:srgbClr val="CC99FF"/>
      </a:folHlink>
    </a:clrScheme>
    <a:fontScheme name="Capsules">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noFill/>
        <a:ln w="9525" cap="flat" cmpd="sng" algn="ctr">
          <a:solidFill>
            <a:schemeClr val="tx1"/>
          </a:solidFill>
          <a:prstDash val="solid"/>
          <a:round/>
          <a:headEnd type="none" w="med" len="med"/>
          <a:tailEnd type="none" w="med" len="med"/>
        </a:ln>
        <a:effectLst/>
        <a:extLst/>
      </a:spPr>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defPPr marL="0" marR="0" indent="0" algn="l" defTabSz="914400" rtl="0" eaLnBrk="0" fontAlgn="base" latinLnBrk="0" hangingPunct="0">
          <a:lnSpc>
            <a:spcPct val="100000"/>
          </a:lnSpc>
          <a:spcBef>
            <a:spcPct val="0"/>
          </a:spcBef>
          <a:spcAft>
            <a:spcPct val="0"/>
          </a:spcAft>
          <a:buClrTx/>
          <a:buSzTx/>
          <a:buFontTx/>
          <a:buNone/>
          <a:tabLst/>
          <a:defRPr kumimoji="0"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lnDef>
  </a:objectDefaults>
  <a:extraClrSchemeLst>
    <a:extraClrScheme>
      <a:clrScheme name="Capsules 1">
        <a:dk1>
          <a:srgbClr val="003366"/>
        </a:dk1>
        <a:lt1>
          <a:srgbClr val="FFFFFF"/>
        </a:lt1>
        <a:dk2>
          <a:srgbClr val="006666"/>
        </a:dk2>
        <a:lt2>
          <a:srgbClr val="666699"/>
        </a:lt2>
        <a:accent1>
          <a:srgbClr val="33CCCC"/>
        </a:accent1>
        <a:accent2>
          <a:srgbClr val="99CC99"/>
        </a:accent2>
        <a:accent3>
          <a:srgbClr val="FFFFFF"/>
        </a:accent3>
        <a:accent4>
          <a:srgbClr val="002A56"/>
        </a:accent4>
        <a:accent5>
          <a:srgbClr val="ADE2E2"/>
        </a:accent5>
        <a:accent6>
          <a:srgbClr val="8AB98A"/>
        </a:accent6>
        <a:hlink>
          <a:srgbClr val="003366"/>
        </a:hlink>
        <a:folHlink>
          <a:srgbClr val="CC99FF"/>
        </a:folHlink>
      </a:clrScheme>
      <a:clrMap bg1="lt1" tx1="dk1" bg2="lt2" tx2="dk2" accent1="accent1" accent2="accent2" accent3="accent3" accent4="accent4" accent5="accent5" accent6="accent6" hlink="hlink" folHlink="folHlink"/>
    </a:extraClrScheme>
    <a:extraClrScheme>
      <a:clrScheme name="Capsules 2">
        <a:dk1>
          <a:srgbClr val="000000"/>
        </a:dk1>
        <a:lt1>
          <a:srgbClr val="FFFFFF"/>
        </a:lt1>
        <a:dk2>
          <a:srgbClr val="000000"/>
        </a:dk2>
        <a:lt2>
          <a:srgbClr val="808000"/>
        </a:lt2>
        <a:accent1>
          <a:srgbClr val="FFCC99"/>
        </a:accent1>
        <a:accent2>
          <a:srgbClr val="99CC00"/>
        </a:accent2>
        <a:accent3>
          <a:srgbClr val="FFFFFF"/>
        </a:accent3>
        <a:accent4>
          <a:srgbClr val="000000"/>
        </a:accent4>
        <a:accent5>
          <a:srgbClr val="FFE2CA"/>
        </a:accent5>
        <a:accent6>
          <a:srgbClr val="8AB900"/>
        </a:accent6>
        <a:hlink>
          <a:srgbClr val="336600"/>
        </a:hlink>
        <a:folHlink>
          <a:srgbClr val="FFCC00"/>
        </a:folHlink>
      </a:clrScheme>
      <a:clrMap bg1="lt1" tx1="dk1" bg2="lt2" tx2="dk2" accent1="accent1" accent2="accent2" accent3="accent3" accent4="accent4" accent5="accent5" accent6="accent6" hlink="hlink" folHlink="folHlink"/>
    </a:extraClrScheme>
    <a:extraClrScheme>
      <a:clrScheme name="Capsules 3">
        <a:dk1>
          <a:srgbClr val="006699"/>
        </a:dk1>
        <a:lt1>
          <a:srgbClr val="FFFFFF"/>
        </a:lt1>
        <a:dk2>
          <a:srgbClr val="6699FF"/>
        </a:dk2>
        <a:lt2>
          <a:srgbClr val="FFFFFF"/>
        </a:lt2>
        <a:accent1>
          <a:srgbClr val="33CCCC"/>
        </a:accent1>
        <a:accent2>
          <a:srgbClr val="006699"/>
        </a:accent2>
        <a:accent3>
          <a:srgbClr val="B8CAFF"/>
        </a:accent3>
        <a:accent4>
          <a:srgbClr val="DADADA"/>
        </a:accent4>
        <a:accent5>
          <a:srgbClr val="ADE2E2"/>
        </a:accent5>
        <a:accent6>
          <a:srgbClr val="005C8A"/>
        </a:accent6>
        <a:hlink>
          <a:srgbClr val="99CC00"/>
        </a:hlink>
        <a:folHlink>
          <a:srgbClr val="FFFFCC"/>
        </a:folHlink>
      </a:clrScheme>
      <a:clrMap bg1="dk2" tx1="lt1" bg2="dk1" tx2="lt2" accent1="accent1" accent2="accent2" accent3="accent3" accent4="accent4" accent5="accent5" accent6="accent6" hlink="hlink" folHlink="folHlink"/>
    </a:extraClrScheme>
    <a:extraClrScheme>
      <a:clrScheme name="Capsules 4">
        <a:dk1>
          <a:srgbClr val="000000"/>
        </a:dk1>
        <a:lt1>
          <a:srgbClr val="FFFFFF"/>
        </a:lt1>
        <a:dk2>
          <a:srgbClr val="9900CC"/>
        </a:dk2>
        <a:lt2>
          <a:srgbClr val="006600"/>
        </a:lt2>
        <a:accent1>
          <a:srgbClr val="33CC33"/>
        </a:accent1>
        <a:accent2>
          <a:srgbClr val="FFCC66"/>
        </a:accent2>
        <a:accent3>
          <a:srgbClr val="FFFFFF"/>
        </a:accent3>
        <a:accent4>
          <a:srgbClr val="000000"/>
        </a:accent4>
        <a:accent5>
          <a:srgbClr val="ADE2AD"/>
        </a:accent5>
        <a:accent6>
          <a:srgbClr val="E7B95C"/>
        </a:accent6>
        <a:hlink>
          <a:srgbClr val="0033CC"/>
        </a:hlink>
        <a:folHlink>
          <a:srgbClr val="CC0066"/>
        </a:folHlink>
      </a:clrScheme>
      <a:clrMap bg1="lt1" tx1="dk1" bg2="lt2" tx2="dk2" accent1="accent1" accent2="accent2" accent3="accent3" accent4="accent4" accent5="accent5" accent6="accent6" hlink="hlink" folHlink="folHlink"/>
    </a:extraClrScheme>
    <a:extraClrScheme>
      <a:clrScheme name="Capsules 5">
        <a:dk1>
          <a:srgbClr val="000066"/>
        </a:dk1>
        <a:lt1>
          <a:srgbClr val="FFFFFF"/>
        </a:lt1>
        <a:dk2>
          <a:srgbClr val="336699"/>
        </a:dk2>
        <a:lt2>
          <a:srgbClr val="FFFFEB"/>
        </a:lt2>
        <a:accent1>
          <a:srgbClr val="99CCFF"/>
        </a:accent1>
        <a:accent2>
          <a:srgbClr val="9999FF"/>
        </a:accent2>
        <a:accent3>
          <a:srgbClr val="ADB8CA"/>
        </a:accent3>
        <a:accent4>
          <a:srgbClr val="DADADA"/>
        </a:accent4>
        <a:accent5>
          <a:srgbClr val="CAE2FF"/>
        </a:accent5>
        <a:accent6>
          <a:srgbClr val="8A8AE7"/>
        </a:accent6>
        <a:hlink>
          <a:srgbClr val="CCCCFF"/>
        </a:hlink>
        <a:folHlink>
          <a:srgbClr val="C68DFF"/>
        </a:folHlink>
      </a:clrScheme>
      <a:clrMap bg1="dk2" tx1="lt1" bg2="dk1" tx2="lt2" accent1="accent1" accent2="accent2" accent3="accent3" accent4="accent4" accent5="accent5" accent6="accent6" hlink="hlink" folHlink="folHlink"/>
    </a:extraClrScheme>
    <a:extraClrScheme>
      <a:clrScheme name="Capsules 6">
        <a:dk1>
          <a:srgbClr val="808000"/>
        </a:dk1>
        <a:lt1>
          <a:srgbClr val="FFFFFF"/>
        </a:lt1>
        <a:dk2>
          <a:srgbClr val="006666"/>
        </a:dk2>
        <a:lt2>
          <a:srgbClr val="FFFFFF"/>
        </a:lt2>
        <a:accent1>
          <a:srgbClr val="FFCC66"/>
        </a:accent1>
        <a:accent2>
          <a:srgbClr val="00ACA8"/>
        </a:accent2>
        <a:accent3>
          <a:srgbClr val="AAB8B8"/>
        </a:accent3>
        <a:accent4>
          <a:srgbClr val="DADADA"/>
        </a:accent4>
        <a:accent5>
          <a:srgbClr val="FFE2B8"/>
        </a:accent5>
        <a:accent6>
          <a:srgbClr val="009B98"/>
        </a:accent6>
        <a:hlink>
          <a:srgbClr val="CCCC00"/>
        </a:hlink>
        <a:folHlink>
          <a:srgbClr val="33CCCC"/>
        </a:folHlink>
      </a:clrScheme>
      <a:clrMap bg1="dk2" tx1="lt1" bg2="dk1" tx2="lt2" accent1="accent1" accent2="accent2" accent3="accent3" accent4="accent4" accent5="accent5" accent6="accent6" hlink="hlink" folHlink="folHlink"/>
    </a:extraClrScheme>
    <a:extraClrScheme>
      <a:clrScheme name="Capsules 7">
        <a:dk1>
          <a:srgbClr val="FFFFCC"/>
        </a:dk1>
        <a:lt1>
          <a:srgbClr val="FFFFFF"/>
        </a:lt1>
        <a:dk2>
          <a:srgbClr val="660033"/>
        </a:dk2>
        <a:lt2>
          <a:srgbClr val="FFFFFF"/>
        </a:lt2>
        <a:accent1>
          <a:srgbClr val="FF9900"/>
        </a:accent1>
        <a:accent2>
          <a:srgbClr val="CC3300"/>
        </a:accent2>
        <a:accent3>
          <a:srgbClr val="B8AAAD"/>
        </a:accent3>
        <a:accent4>
          <a:srgbClr val="DADADA"/>
        </a:accent4>
        <a:accent5>
          <a:srgbClr val="FFCAAA"/>
        </a:accent5>
        <a:accent6>
          <a:srgbClr val="B92D00"/>
        </a:accent6>
        <a:hlink>
          <a:srgbClr val="FFCC00"/>
        </a:hlink>
        <a:folHlink>
          <a:srgbClr val="FFCC99"/>
        </a:folHlink>
      </a:clrScheme>
      <a:clrMap bg1="dk2" tx1="lt1" bg2="dk1" tx2="lt2" accent1="accent1" accent2="accent2" accent3="accent3" accent4="accent4" accent5="accent5" accent6="accent6" hlink="hlink" folHlink="folHlink"/>
    </a:extraClrScheme>
    <a:extraClrScheme>
      <a:clrScheme name="Capsules 8">
        <a:dk1>
          <a:srgbClr val="FF0000"/>
        </a:dk1>
        <a:lt1>
          <a:srgbClr val="FFFFFF"/>
        </a:lt1>
        <a:dk2>
          <a:srgbClr val="000000"/>
        </a:dk2>
        <a:lt2>
          <a:srgbClr val="FFFFFF"/>
        </a:lt2>
        <a:accent1>
          <a:srgbClr val="FFCC00"/>
        </a:accent1>
        <a:accent2>
          <a:srgbClr val="CC3300"/>
        </a:accent2>
        <a:accent3>
          <a:srgbClr val="AAAAAA"/>
        </a:accent3>
        <a:accent4>
          <a:srgbClr val="DADADA"/>
        </a:accent4>
        <a:accent5>
          <a:srgbClr val="FFE2AA"/>
        </a:accent5>
        <a:accent6>
          <a:srgbClr val="B92D00"/>
        </a:accent6>
        <a:hlink>
          <a:srgbClr val="FF6600"/>
        </a:hlink>
        <a:folHlink>
          <a:srgbClr val="FF7C8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Custom Design">
  <a:themeElements>
    <a:clrScheme name="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Custom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lnDef>
  </a:objectDefaults>
  <a:extraClrSchemeLst>
    <a:extraClrScheme>
      <a:clrScheme name="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3305</TotalTime>
  <Words>930</Words>
  <Application>Microsoft Office PowerPoint</Application>
  <PresentationFormat>On-screen Show (4:3)</PresentationFormat>
  <Paragraphs>138</Paragraphs>
  <Slides>16</Slides>
  <Notes>12</Notes>
  <HiddenSlides>0</HiddenSlides>
  <MMClips>0</MMClips>
  <ScaleCrop>false</ScaleCrop>
  <HeadingPairs>
    <vt:vector size="4" baseType="variant">
      <vt:variant>
        <vt:lpstr>Theme</vt:lpstr>
      </vt:variant>
      <vt:variant>
        <vt:i4>2</vt:i4>
      </vt:variant>
      <vt:variant>
        <vt:lpstr>Slide Titles</vt:lpstr>
      </vt:variant>
      <vt:variant>
        <vt:i4>16</vt:i4>
      </vt:variant>
    </vt:vector>
  </HeadingPairs>
  <TitlesOfParts>
    <vt:vector size="18" baseType="lpstr">
      <vt:lpstr>Capsules</vt:lpstr>
      <vt:lpstr>Custom Design</vt:lpstr>
      <vt:lpstr>Leaking PET Calibration Source</vt:lpstr>
      <vt:lpstr>Overview</vt:lpstr>
      <vt:lpstr>The Source</vt:lpstr>
      <vt:lpstr>The Incident</vt:lpstr>
      <vt:lpstr>Contamination</vt:lpstr>
      <vt:lpstr>Manufacturer’s Investigation</vt:lpstr>
      <vt:lpstr>Root Cause</vt:lpstr>
      <vt:lpstr>Corrective Actions</vt:lpstr>
      <vt:lpstr>Lessons Learned</vt:lpstr>
      <vt:lpstr>The Second Incident</vt:lpstr>
      <vt:lpstr>Contamination</vt:lpstr>
      <vt:lpstr>Root Cause</vt:lpstr>
      <vt:lpstr>Manufacturer’s Analysis</vt:lpstr>
      <vt:lpstr>Corrective Actions</vt:lpstr>
      <vt:lpstr>Lessons Learned</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Wisconsin eHealth Initiative</dc:title>
  <dc:creator>Denise B. Webb</dc:creator>
  <cp:lastModifiedBy>Shober, Megan L</cp:lastModifiedBy>
  <cp:revision>157</cp:revision>
  <dcterms:created xsi:type="dcterms:W3CDTF">2008-10-10T03:46:47Z</dcterms:created>
  <dcterms:modified xsi:type="dcterms:W3CDTF">2016-08-16T12:59:25Z</dcterms:modified>
</cp:coreProperties>
</file>